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slideMasters/slideMaster1.xml" ContentType="application/vnd.openxmlformats-officedocument.presentationml.slideMaster+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0"/>
  </p:notesMasterIdLst>
  <p:handoutMasterIdLst>
    <p:handoutMasterId r:id="rId11"/>
  </p:handoutMasterIdLst>
  <p:sldIdLst>
    <p:sldId id="257" r:id="rId2"/>
    <p:sldId id="318" r:id="rId3"/>
    <p:sldId id="307" r:id="rId4"/>
    <p:sldId id="321" r:id="rId5"/>
    <p:sldId id="322" r:id="rId6"/>
    <p:sldId id="325" r:id="rId7"/>
    <p:sldId id="328" r:id="rId8"/>
    <p:sldId id="288" r:id="rId9"/>
  </p:sldIdLst>
  <p:sldSz cx="12192000" cy="6858000"/>
  <p:notesSz cx="6669088" cy="9926638"/>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9042" autoAdjust="0"/>
    <p:restoredTop sz="93305" autoAdjust="0"/>
  </p:normalViewPr>
  <p:slideViewPr>
    <p:cSldViewPr snapToGrid="0">
      <p:cViewPr varScale="1">
        <p:scale>
          <a:sx n="59" d="100"/>
          <a:sy n="59" d="100"/>
        </p:scale>
        <p:origin x="424" y="52"/>
      </p:cViewPr>
      <p:guideLst/>
    </p:cSldViewPr>
  </p:slideViewPr>
  <p:notesTextViewPr>
    <p:cViewPr>
      <p:scale>
        <a:sx n="1" d="1"/>
        <a:sy n="1" d="1"/>
      </p:scale>
      <p:origin x="0" y="0"/>
    </p:cViewPr>
  </p:notesTextViewPr>
  <p:notesViewPr>
    <p:cSldViewPr snapToGrid="0">
      <p:cViewPr varScale="1">
        <p:scale>
          <a:sx n="87" d="100"/>
          <a:sy n="87" d="100"/>
        </p:scale>
        <p:origin x="3840"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1C07228E-53B2-4C31-BB41-B226590C2B8E}"/>
              </a:ext>
            </a:extLst>
          </p:cNvPr>
          <p:cNvSpPr>
            <a:spLocks noGrp="1"/>
          </p:cNvSpPr>
          <p:nvPr>
            <p:ph type="hdr" sz="quarter"/>
          </p:nvPr>
        </p:nvSpPr>
        <p:spPr>
          <a:xfrm>
            <a:off x="0" y="0"/>
            <a:ext cx="2889938" cy="498056"/>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EC708B13-B17A-44A7-B4E3-67E039596C97}"/>
              </a:ext>
            </a:extLst>
          </p:cNvPr>
          <p:cNvSpPr>
            <a:spLocks noGrp="1"/>
          </p:cNvSpPr>
          <p:nvPr>
            <p:ph type="dt" sz="quarter" idx="1"/>
          </p:nvPr>
        </p:nvSpPr>
        <p:spPr>
          <a:xfrm>
            <a:off x="3777607" y="0"/>
            <a:ext cx="2889938" cy="498056"/>
          </a:xfrm>
          <a:prstGeom prst="rect">
            <a:avLst/>
          </a:prstGeom>
        </p:spPr>
        <p:txBody>
          <a:bodyPr vert="horz" lIns="91440" tIns="45720" rIns="91440" bIns="45720" rtlCol="0"/>
          <a:lstStyle>
            <a:lvl1pPr algn="r">
              <a:defRPr sz="1200"/>
            </a:lvl1pPr>
          </a:lstStyle>
          <a:p>
            <a:fld id="{893FE6CB-E718-408A-81F9-98A78A57219B}" type="datetimeFigureOut">
              <a:rPr lang="nl-NL" smtClean="0"/>
              <a:t>19-10-2023</a:t>
            </a:fld>
            <a:endParaRPr lang="nl-NL"/>
          </a:p>
        </p:txBody>
      </p:sp>
      <p:sp>
        <p:nvSpPr>
          <p:cNvPr id="4" name="Tijdelijke aanduiding voor voettekst 3">
            <a:extLst>
              <a:ext uri="{FF2B5EF4-FFF2-40B4-BE49-F238E27FC236}">
                <a16:creationId xmlns:a16="http://schemas.microsoft.com/office/drawing/2014/main" id="{8A4C0A30-737D-4B82-B02D-A3779EEFC4B1}"/>
              </a:ext>
            </a:extLst>
          </p:cNvPr>
          <p:cNvSpPr>
            <a:spLocks noGrp="1"/>
          </p:cNvSpPr>
          <p:nvPr>
            <p:ph type="ftr" sz="quarter" idx="2"/>
          </p:nvPr>
        </p:nvSpPr>
        <p:spPr>
          <a:xfrm>
            <a:off x="0" y="9428584"/>
            <a:ext cx="2889938" cy="498055"/>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A63008EA-AB22-4549-AC0A-CDEFBCC3ADB9}"/>
              </a:ext>
            </a:extLst>
          </p:cNvPr>
          <p:cNvSpPr>
            <a:spLocks noGrp="1"/>
          </p:cNvSpPr>
          <p:nvPr>
            <p:ph type="sldNum" sz="quarter" idx="3"/>
          </p:nvPr>
        </p:nvSpPr>
        <p:spPr>
          <a:xfrm>
            <a:off x="3777607" y="9428584"/>
            <a:ext cx="2889938" cy="498055"/>
          </a:xfrm>
          <a:prstGeom prst="rect">
            <a:avLst/>
          </a:prstGeom>
        </p:spPr>
        <p:txBody>
          <a:bodyPr vert="horz" lIns="91440" tIns="45720" rIns="91440" bIns="45720" rtlCol="0" anchor="b"/>
          <a:lstStyle>
            <a:lvl1pPr algn="r">
              <a:defRPr sz="1200"/>
            </a:lvl1pPr>
          </a:lstStyle>
          <a:p>
            <a:fld id="{A8D20F1C-D296-4ACF-96D4-5AB394109D0F}" type="slidenum">
              <a:rPr lang="nl-NL" smtClean="0"/>
              <a:t>‹nr.›</a:t>
            </a:fld>
            <a:endParaRPr lang="nl-NL"/>
          </a:p>
        </p:txBody>
      </p:sp>
    </p:spTree>
    <p:extLst>
      <p:ext uri="{BB962C8B-B14F-4D97-AF65-F5344CB8AC3E}">
        <p14:creationId xmlns:p14="http://schemas.microsoft.com/office/powerpoint/2010/main" val="12488867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889938" cy="498056"/>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777607" y="0"/>
            <a:ext cx="2889938" cy="498056"/>
          </a:xfrm>
          <a:prstGeom prst="rect">
            <a:avLst/>
          </a:prstGeom>
        </p:spPr>
        <p:txBody>
          <a:bodyPr vert="horz" lIns="91440" tIns="45720" rIns="91440" bIns="45720" rtlCol="0"/>
          <a:lstStyle>
            <a:lvl1pPr algn="r">
              <a:defRPr sz="1200"/>
            </a:lvl1pPr>
          </a:lstStyle>
          <a:p>
            <a:fld id="{E87B5ABB-1512-4625-A6CF-24B122B2B06C}" type="datetimeFigureOut">
              <a:rPr lang="nl-NL" smtClean="0"/>
              <a:t>19-10-2023</a:t>
            </a:fld>
            <a:endParaRPr lang="nl-NL"/>
          </a:p>
        </p:txBody>
      </p:sp>
      <p:sp>
        <p:nvSpPr>
          <p:cNvPr id="4" name="Tijdelijke aanduiding voor dia-afbeelding 3"/>
          <p:cNvSpPr>
            <a:spLocks noGrp="1" noRot="1" noChangeAspect="1"/>
          </p:cNvSpPr>
          <p:nvPr>
            <p:ph type="sldImg" idx="2"/>
          </p:nvPr>
        </p:nvSpPr>
        <p:spPr>
          <a:xfrm>
            <a:off x="357188" y="1241425"/>
            <a:ext cx="5954712" cy="3349625"/>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66909" y="4777194"/>
            <a:ext cx="5335270" cy="3908614"/>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9428584"/>
            <a:ext cx="2889938" cy="498055"/>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777607" y="9428584"/>
            <a:ext cx="2889938" cy="498055"/>
          </a:xfrm>
          <a:prstGeom prst="rect">
            <a:avLst/>
          </a:prstGeom>
        </p:spPr>
        <p:txBody>
          <a:bodyPr vert="horz" lIns="91440" tIns="45720" rIns="91440" bIns="45720" rtlCol="0" anchor="b"/>
          <a:lstStyle>
            <a:lvl1pPr algn="r">
              <a:defRPr sz="1200"/>
            </a:lvl1pPr>
          </a:lstStyle>
          <a:p>
            <a:fld id="{0F323971-D17D-436E-B48F-B773B757EE1B}" type="slidenum">
              <a:rPr lang="nl-NL" smtClean="0"/>
              <a:t>‹nr.›</a:t>
            </a:fld>
            <a:endParaRPr lang="nl-NL"/>
          </a:p>
        </p:txBody>
      </p:sp>
    </p:spTree>
    <p:extLst>
      <p:ext uri="{BB962C8B-B14F-4D97-AF65-F5344CB8AC3E}">
        <p14:creationId xmlns:p14="http://schemas.microsoft.com/office/powerpoint/2010/main" val="11338121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171450" indent="-171450">
              <a:buFontTx/>
              <a:buChar char="-"/>
            </a:pPr>
            <a:endParaRPr lang="nl-NL" dirty="0"/>
          </a:p>
        </p:txBody>
      </p:sp>
      <p:sp>
        <p:nvSpPr>
          <p:cNvPr id="4" name="Tijdelijke aanduiding voor dianummer 3"/>
          <p:cNvSpPr>
            <a:spLocks noGrp="1"/>
          </p:cNvSpPr>
          <p:nvPr>
            <p:ph type="sldNum" sz="quarter" idx="5"/>
          </p:nvPr>
        </p:nvSpPr>
        <p:spPr/>
        <p:txBody>
          <a:bodyPr/>
          <a:lstStyle/>
          <a:p>
            <a:fld id="{0F323971-D17D-436E-B48F-B773B757EE1B}" type="slidenum">
              <a:rPr lang="nl-NL" smtClean="0"/>
              <a:t>1</a:t>
            </a:fld>
            <a:endParaRPr lang="nl-NL"/>
          </a:p>
        </p:txBody>
      </p:sp>
    </p:spTree>
    <p:extLst>
      <p:ext uri="{BB962C8B-B14F-4D97-AF65-F5344CB8AC3E}">
        <p14:creationId xmlns:p14="http://schemas.microsoft.com/office/powerpoint/2010/main" val="993753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indent="0">
              <a:buFont typeface="Arial" panose="020B0604020202020204" pitchFamily="34" charset="0"/>
              <a:buNone/>
            </a:pPr>
            <a:endParaRPr lang="nl-NL" dirty="0">
              <a:solidFill>
                <a:srgbClr val="FF0000"/>
              </a:solidFill>
            </a:endParaRPr>
          </a:p>
        </p:txBody>
      </p:sp>
      <p:sp>
        <p:nvSpPr>
          <p:cNvPr id="4" name="Tijdelijke aanduiding voor dia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CFD0F3A-29A2-4D1C-8B56-FE3D830147E1}" type="slidenum">
              <a:rPr kumimoji="0" lang="nl-NL"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nl-NL"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23346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ts val="1200"/>
              </a:lnSpc>
              <a:spcBef>
                <a:spcPts val="0"/>
              </a:spcBef>
              <a:spcAft>
                <a:spcPts val="0"/>
              </a:spcAft>
              <a:buClrTx/>
              <a:buSzTx/>
              <a:buFontTx/>
              <a:buNone/>
              <a:tabLst>
                <a:tab pos="4770755" algn="l"/>
              </a:tabLst>
              <a:defRPr/>
            </a:pPr>
            <a:endParaRPr lang="nl-NL" dirty="0">
              <a:solidFill>
                <a:srgbClr val="FF0000"/>
              </a:solidFill>
            </a:endParaRPr>
          </a:p>
        </p:txBody>
      </p:sp>
      <p:sp>
        <p:nvSpPr>
          <p:cNvPr id="4" name="Tijdelijke aanduiding voor dia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CFD0F3A-29A2-4D1C-8B56-FE3D830147E1}" type="slidenum">
              <a:rPr kumimoji="0" lang="nl-NL"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nl-NL"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2091599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indent="0">
              <a:buFont typeface="Arial" panose="020B0604020202020204" pitchFamily="34" charset="0"/>
              <a:buNone/>
            </a:pPr>
            <a:endParaRPr lang="nl-NL" dirty="0">
              <a:solidFill>
                <a:srgbClr val="FF0000"/>
              </a:solidFill>
            </a:endParaRPr>
          </a:p>
          <a:p>
            <a:pPr marL="0" indent="0">
              <a:buFont typeface="Arial" panose="020B0604020202020204" pitchFamily="34" charset="0"/>
              <a:buNone/>
            </a:pPr>
            <a:endParaRPr lang="nl-NL" dirty="0">
              <a:solidFill>
                <a:srgbClr val="FF0000"/>
              </a:solidFill>
            </a:endParaRPr>
          </a:p>
        </p:txBody>
      </p:sp>
      <p:sp>
        <p:nvSpPr>
          <p:cNvPr id="4" name="Tijdelijke aanduiding voor dia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CFD0F3A-29A2-4D1C-8B56-FE3D830147E1}" type="slidenum">
              <a:rPr kumimoji="0" lang="nl-NL"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nl-NL"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4409171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nl-NL" sz="1800" dirty="0">
              <a:effectLst/>
              <a:latin typeface="Times New Roman" panose="02020603050405020304" pitchFamily="18" charset="0"/>
              <a:ea typeface="PMingLiU" panose="02020500000000000000" pitchFamily="18" charset="-120"/>
            </a:endParaRPr>
          </a:p>
        </p:txBody>
      </p:sp>
      <p:sp>
        <p:nvSpPr>
          <p:cNvPr id="4" name="Tijdelijke aanduiding voor dia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CFD0F3A-29A2-4D1C-8B56-FE3D830147E1}" type="slidenum">
              <a:rPr kumimoji="0" lang="nl-NL"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nl-NL"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090341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357188" y="906463"/>
            <a:ext cx="5954712" cy="3349625"/>
          </a:xfrm>
        </p:spPr>
      </p:sp>
      <p:sp>
        <p:nvSpPr>
          <p:cNvPr id="3" name="Tijdelijke aanduiding voor notities 2"/>
          <p:cNvSpPr>
            <a:spLocks noGrp="1"/>
          </p:cNvSpPr>
          <p:nvPr>
            <p:ph type="body" idx="1"/>
          </p:nvPr>
        </p:nvSpPr>
        <p:spPr/>
        <p:txBody>
          <a:bodyPr/>
          <a:lstStyle/>
          <a:p>
            <a:pPr marL="0" indent="0">
              <a:buFontTx/>
              <a:buNone/>
            </a:pPr>
            <a:endParaRPr lang="nl-NL" sz="1200" kern="1200" dirty="0">
              <a:solidFill>
                <a:schemeClr val="tx1"/>
              </a:solidFill>
              <a:effectLst/>
              <a:latin typeface="+mn-lt"/>
              <a:ea typeface="+mn-ea"/>
              <a:cs typeface="+mn-cs"/>
            </a:endParaRPr>
          </a:p>
        </p:txBody>
      </p:sp>
      <p:sp>
        <p:nvSpPr>
          <p:cNvPr id="4" name="Tijdelijke aanduiding voor dia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CFD0F3A-29A2-4D1C-8B56-FE3D830147E1}" type="slidenum">
              <a:rPr kumimoji="0" lang="nl-NL"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nl-NL"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8278091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kern="1200" dirty="0">
                <a:solidFill>
                  <a:schemeClr val="tx1"/>
                </a:solidFill>
                <a:effectLst/>
                <a:latin typeface="+mn-lt"/>
                <a:ea typeface="+mn-ea"/>
                <a:cs typeface="+mn-cs"/>
              </a:rPr>
              <a:t>Tilburg zegt:</a:t>
            </a:r>
          </a:p>
          <a:p>
            <a:pPr marL="228600" indent="-228600">
              <a:buAutoNum type="arabicPeriod"/>
            </a:pPr>
            <a:r>
              <a:rPr lang="nl-NL" sz="1200" kern="1200" dirty="0">
                <a:solidFill>
                  <a:schemeClr val="tx1"/>
                </a:solidFill>
                <a:effectLst/>
                <a:latin typeface="+mn-lt"/>
                <a:ea typeface="+mn-ea"/>
                <a:cs typeface="+mn-cs"/>
              </a:rPr>
              <a:t>Perspectief bieden vanuit nabijheid en maatwerk</a:t>
            </a:r>
          </a:p>
          <a:p>
            <a:pPr marL="228600" indent="-228600">
              <a:buAutoNum type="arabicPeriod"/>
            </a:pPr>
            <a:r>
              <a:rPr lang="nl-NL" sz="1200" kern="1200" dirty="0">
                <a:solidFill>
                  <a:schemeClr val="tx1"/>
                </a:solidFill>
                <a:effectLst/>
                <a:latin typeface="+mn-lt"/>
                <a:ea typeface="+mn-ea"/>
                <a:cs typeface="+mn-cs"/>
              </a:rPr>
              <a:t>Van compenserend achteraf naar kostenverlaging aan de voorkant </a:t>
            </a:r>
          </a:p>
          <a:p>
            <a:pPr marL="228600" indent="-228600">
              <a:buAutoNum type="arabicPeriod"/>
            </a:pPr>
            <a:r>
              <a:rPr lang="nl-NL" sz="1200" kern="1200" dirty="0">
                <a:solidFill>
                  <a:schemeClr val="tx1"/>
                </a:solidFill>
                <a:effectLst/>
                <a:latin typeface="+mn-lt"/>
                <a:ea typeface="+mn-ea"/>
                <a:cs typeface="+mn-cs"/>
              </a:rPr>
              <a:t>Preventie en </a:t>
            </a:r>
            <a:r>
              <a:rPr lang="nl-NL" sz="1200" kern="1200" dirty="0" err="1">
                <a:solidFill>
                  <a:schemeClr val="tx1"/>
                </a:solidFill>
                <a:effectLst/>
                <a:latin typeface="+mn-lt"/>
                <a:ea typeface="+mn-ea"/>
                <a:cs typeface="+mn-cs"/>
              </a:rPr>
              <a:t>vroegsignalering</a:t>
            </a:r>
            <a:r>
              <a:rPr lang="nl-NL" sz="1200" kern="1200" dirty="0">
                <a:solidFill>
                  <a:schemeClr val="tx1"/>
                </a:solidFill>
                <a:effectLst/>
                <a:latin typeface="+mn-lt"/>
                <a:ea typeface="+mn-ea"/>
                <a:cs typeface="+mn-cs"/>
              </a:rPr>
              <a:t>: breder dan alleen inkomen</a:t>
            </a:r>
          </a:p>
          <a:p>
            <a:pPr marL="228600" indent="-228600">
              <a:buAutoNum type="arabicPeriod"/>
            </a:pPr>
            <a:r>
              <a:rPr lang="nl-NL" sz="1200" kern="1200" dirty="0">
                <a:solidFill>
                  <a:schemeClr val="tx1"/>
                </a:solidFill>
                <a:effectLst/>
                <a:latin typeface="+mn-lt"/>
                <a:ea typeface="+mn-ea"/>
                <a:cs typeface="+mn-cs"/>
              </a:rPr>
              <a:t>Doorbreken van intergenerationele armoede</a:t>
            </a:r>
          </a:p>
          <a:p>
            <a:pPr marL="228600" indent="-228600">
              <a:buAutoNum type="arabicPeriod"/>
            </a:pPr>
            <a:r>
              <a:rPr lang="nl-NL" sz="1200" kern="1200" dirty="0">
                <a:solidFill>
                  <a:schemeClr val="tx1"/>
                </a:solidFill>
                <a:effectLst/>
                <a:latin typeface="+mn-lt"/>
                <a:ea typeface="+mn-ea"/>
                <a:cs typeface="+mn-cs"/>
              </a:rPr>
              <a:t>Ondersteuning vanuit voorzieningen en minimaregelingen. </a:t>
            </a:r>
          </a:p>
          <a:p>
            <a:endParaRPr lang="nl-NL" sz="1200" kern="1200" dirty="0">
              <a:solidFill>
                <a:schemeClr val="tx1"/>
              </a:solidFill>
              <a:effectLst/>
              <a:latin typeface="+mn-lt"/>
              <a:ea typeface="+mn-ea"/>
              <a:cs typeface="+mn-cs"/>
            </a:endParaRPr>
          </a:p>
          <a:p>
            <a:r>
              <a:rPr lang="nl-NL" sz="1200" kern="1200" dirty="0">
                <a:solidFill>
                  <a:schemeClr val="tx1"/>
                </a:solidFill>
                <a:effectLst/>
                <a:latin typeface="+mn-lt"/>
                <a:ea typeface="+mn-ea"/>
                <a:cs typeface="+mn-cs"/>
              </a:rPr>
              <a:t>Om onze belastingen in de te vullen hebben we een adviseur, voor de administratie een boekhouder en deze groep moet het alleen doen.</a:t>
            </a:r>
          </a:p>
          <a:p>
            <a:endParaRPr lang="nl-NL" sz="1200" kern="1200" dirty="0">
              <a:solidFill>
                <a:schemeClr val="tx1"/>
              </a:solidFill>
              <a:effectLst/>
              <a:latin typeface="+mn-lt"/>
              <a:ea typeface="+mn-ea"/>
              <a:cs typeface="+mn-cs"/>
            </a:endParaRPr>
          </a:p>
          <a:p>
            <a:endParaRPr lang="nl-NL" sz="1200" kern="1200" dirty="0">
              <a:solidFill>
                <a:schemeClr val="tx1"/>
              </a:solidFill>
              <a:effectLst/>
              <a:latin typeface="+mn-lt"/>
              <a:ea typeface="+mn-ea"/>
              <a:cs typeface="+mn-cs"/>
            </a:endParaRPr>
          </a:p>
          <a:p>
            <a:r>
              <a:rPr lang="nl-NL" sz="1200" kern="1200" dirty="0">
                <a:solidFill>
                  <a:schemeClr val="tx1"/>
                </a:solidFill>
                <a:effectLst/>
                <a:latin typeface="+mn-lt"/>
                <a:ea typeface="+mn-ea"/>
                <a:cs typeface="+mn-cs"/>
              </a:rPr>
              <a:t>Vragen:</a:t>
            </a:r>
          </a:p>
          <a:p>
            <a:r>
              <a:rPr lang="nl-NL" sz="1200" kern="1200" dirty="0">
                <a:solidFill>
                  <a:schemeClr val="tx1"/>
                </a:solidFill>
                <a:effectLst/>
                <a:latin typeface="+mn-lt"/>
                <a:ea typeface="+mn-ea"/>
                <a:cs typeface="+mn-cs"/>
              </a:rPr>
              <a:t>Bestaanszekerheid is vaak een beladen onderwerp, was het voor de rekenkamer makkelijk om inwoners te spreken?</a:t>
            </a:r>
          </a:p>
          <a:p>
            <a:r>
              <a:rPr lang="nl-NL" sz="1200" kern="1200" dirty="0">
                <a:solidFill>
                  <a:schemeClr val="tx1"/>
                </a:solidFill>
                <a:effectLst/>
                <a:latin typeface="+mn-lt"/>
                <a:ea typeface="+mn-ea"/>
                <a:cs typeface="+mn-cs"/>
              </a:rPr>
              <a:t>Antwoord: Wij zijn ontzettend blij dat we zoveel instanties maar zeker ook inwoners hebben kunnen spreken. Voor veel inwoners was het zeker spannend om het gesprek aan te gaan; het is toch een heel persoonlijk verhaal dat verteld wordt. We hebben ontzettend veel hulp van de medewerkers van de gemeente gehad, die de eerste contacten hebben gelegd en ook bij de gesprekken aanwezig waren. We hebben fijne gesprekken in een ongedwongen sfeer kunnen voeren. Waarvoor we de geïnterviewden instanties en inwoners dankbaar zijn. </a:t>
            </a:r>
          </a:p>
          <a:p>
            <a:r>
              <a:rPr lang="nl-NL" sz="1200" kern="1200" dirty="0">
                <a:solidFill>
                  <a:schemeClr val="tx1"/>
                </a:solidFill>
                <a:effectLst/>
                <a:latin typeface="+mn-lt"/>
                <a:ea typeface="+mn-ea"/>
                <a:cs typeface="+mn-cs"/>
              </a:rPr>
              <a:t> </a:t>
            </a:r>
          </a:p>
          <a:p>
            <a:r>
              <a:rPr lang="nl-NL" sz="1200" kern="1200" dirty="0">
                <a:solidFill>
                  <a:schemeClr val="tx1"/>
                </a:solidFill>
                <a:effectLst/>
                <a:latin typeface="+mn-lt"/>
                <a:ea typeface="+mn-ea"/>
                <a:cs typeface="+mn-cs"/>
              </a:rPr>
              <a:t>Huisbezoek: stress, schaamte, moeite met de taal, niet digitaal vaardig, wantrouwen overheid,…. Naast mensen gaan staan en drempels wegnemen.</a:t>
            </a:r>
          </a:p>
          <a:p>
            <a:r>
              <a:rPr lang="nl-NL" sz="1200" kern="1200" dirty="0">
                <a:solidFill>
                  <a:schemeClr val="tx1"/>
                </a:solidFill>
                <a:effectLst/>
                <a:latin typeface="+mn-lt"/>
                <a:ea typeface="+mn-ea"/>
                <a:cs typeface="+mn-cs"/>
              </a:rPr>
              <a:t>Meer persoonlijk contact. Als het eenmaal tot stand komt dan ervaren inwoners die als prettig.</a:t>
            </a:r>
          </a:p>
          <a:p>
            <a:endParaRPr lang="nl-NL" sz="1200" kern="1200" dirty="0">
              <a:solidFill>
                <a:schemeClr val="tx1"/>
              </a:solidFill>
              <a:effectLst/>
              <a:latin typeface="+mn-lt"/>
              <a:ea typeface="+mn-ea"/>
              <a:cs typeface="+mn-cs"/>
            </a:endParaRPr>
          </a:p>
          <a:p>
            <a:r>
              <a:rPr lang="nl-NL" sz="1200" kern="1200" dirty="0">
                <a:solidFill>
                  <a:schemeClr val="tx1"/>
                </a:solidFill>
                <a:effectLst/>
                <a:latin typeface="+mn-lt"/>
                <a:ea typeface="+mn-ea"/>
                <a:cs typeface="+mn-cs"/>
              </a:rPr>
              <a:t>Verlagen van de drempel: overal moet je een afspraak maken.</a:t>
            </a:r>
          </a:p>
          <a:p>
            <a:endParaRPr lang="nl-NL" sz="1200" kern="1200" dirty="0">
              <a:solidFill>
                <a:schemeClr val="tx1"/>
              </a:solidFill>
              <a:effectLst/>
              <a:latin typeface="+mn-lt"/>
              <a:ea typeface="+mn-ea"/>
              <a:cs typeface="+mn-cs"/>
            </a:endParaRPr>
          </a:p>
          <a:p>
            <a:r>
              <a:rPr lang="nl-NL" sz="1200" kern="1200" dirty="0">
                <a:solidFill>
                  <a:schemeClr val="tx1"/>
                </a:solidFill>
                <a:effectLst/>
                <a:latin typeface="+mn-lt"/>
                <a:ea typeface="+mn-ea"/>
                <a:cs typeface="+mn-cs"/>
              </a:rPr>
              <a:t>Nazorg bieden: </a:t>
            </a:r>
            <a:r>
              <a:rPr lang="nl-NL" sz="1200" kern="1200" dirty="0" err="1">
                <a:solidFill>
                  <a:schemeClr val="tx1"/>
                </a:solidFill>
                <a:effectLst/>
                <a:latin typeface="+mn-lt"/>
                <a:ea typeface="+mn-ea"/>
                <a:cs typeface="+mn-cs"/>
              </a:rPr>
              <a:t>DigiD</a:t>
            </a:r>
            <a:r>
              <a:rPr lang="nl-NL" sz="1200" kern="1200" dirty="0">
                <a:solidFill>
                  <a:schemeClr val="tx1"/>
                </a:solidFill>
                <a:effectLst/>
                <a:latin typeface="+mn-lt"/>
                <a:ea typeface="+mn-ea"/>
                <a:cs typeface="+mn-cs"/>
              </a:rPr>
              <a:t> is moeilijk.</a:t>
            </a:r>
          </a:p>
          <a:p>
            <a:endParaRPr lang="nl-NL" sz="1200" kern="1200" dirty="0">
              <a:solidFill>
                <a:schemeClr val="tx1"/>
              </a:solidFill>
              <a:effectLst/>
              <a:latin typeface="+mn-lt"/>
              <a:ea typeface="+mn-ea"/>
              <a:cs typeface="+mn-cs"/>
            </a:endParaRPr>
          </a:p>
          <a:p>
            <a:r>
              <a:rPr lang="nl-NL" sz="1200" kern="1200" dirty="0">
                <a:solidFill>
                  <a:schemeClr val="tx1"/>
                </a:solidFill>
                <a:effectLst/>
                <a:latin typeface="+mn-lt"/>
                <a:ea typeface="+mn-ea"/>
                <a:cs typeface="+mn-cs"/>
              </a:rPr>
              <a:t>Het maakt eigenlijk niet uit waar een inwoner het begin maakt. Van daaruit verder helpen.</a:t>
            </a:r>
          </a:p>
          <a:p>
            <a:endParaRPr lang="nl-NL" sz="1200" kern="1200" dirty="0">
              <a:solidFill>
                <a:schemeClr val="tx1"/>
              </a:solidFill>
              <a:effectLst/>
              <a:latin typeface="+mn-lt"/>
              <a:ea typeface="+mn-ea"/>
              <a:cs typeface="+mn-cs"/>
            </a:endParaRPr>
          </a:p>
          <a:p>
            <a:r>
              <a:rPr lang="nl-NL" sz="1200" kern="1200" dirty="0">
                <a:solidFill>
                  <a:schemeClr val="tx1"/>
                </a:solidFill>
                <a:effectLst/>
                <a:latin typeface="+mn-lt"/>
                <a:ea typeface="+mn-ea"/>
                <a:cs typeface="+mn-cs"/>
              </a:rPr>
              <a:t>Sociale Raad: voorkom dat mensen afhankelijk worden van regelingen.</a:t>
            </a:r>
          </a:p>
          <a:p>
            <a:endParaRPr lang="nl-NL" sz="1200" kern="1200" dirty="0">
              <a:solidFill>
                <a:schemeClr val="tx1"/>
              </a:solidFill>
              <a:effectLst/>
              <a:latin typeface="+mn-lt"/>
              <a:ea typeface="+mn-ea"/>
              <a:cs typeface="+mn-cs"/>
            </a:endParaRPr>
          </a:p>
          <a:p>
            <a:r>
              <a:rPr lang="nl-NL" sz="1200" kern="1200" dirty="0">
                <a:solidFill>
                  <a:schemeClr val="tx1"/>
                </a:solidFill>
                <a:effectLst/>
                <a:latin typeface="+mn-lt"/>
                <a:ea typeface="+mn-ea"/>
                <a:cs typeface="+mn-cs"/>
              </a:rPr>
              <a:t>Een dagtaak aan het aanvragen en beheren van alle regelingen.</a:t>
            </a:r>
          </a:p>
          <a:p>
            <a:endParaRPr lang="nl-NL" sz="1200" kern="1200" dirty="0">
              <a:solidFill>
                <a:schemeClr val="tx1"/>
              </a:solidFill>
              <a:effectLst/>
              <a:latin typeface="+mn-lt"/>
              <a:ea typeface="+mn-ea"/>
              <a:cs typeface="+mn-cs"/>
            </a:endParaRPr>
          </a:p>
          <a:p>
            <a:r>
              <a:rPr lang="nl-NL" sz="1200" kern="1200" dirty="0">
                <a:solidFill>
                  <a:schemeClr val="tx1"/>
                </a:solidFill>
                <a:effectLst/>
                <a:latin typeface="+mn-lt"/>
                <a:ea typeface="+mn-ea"/>
                <a:cs typeface="+mn-cs"/>
              </a:rPr>
              <a:t> </a:t>
            </a:r>
          </a:p>
          <a:p>
            <a:r>
              <a:rPr lang="nl-NL" sz="1200" kern="1200" dirty="0">
                <a:solidFill>
                  <a:schemeClr val="tx1"/>
                </a:solidFill>
                <a:effectLst/>
                <a:latin typeface="+mn-lt"/>
                <a:ea typeface="+mn-ea"/>
                <a:cs typeface="+mn-cs"/>
              </a:rPr>
              <a:t>Voorbeelden:</a:t>
            </a:r>
          </a:p>
          <a:p>
            <a:pPr lvl="0"/>
            <a:r>
              <a:rPr lang="nl-NL" sz="1200" kern="1200" dirty="0">
                <a:solidFill>
                  <a:schemeClr val="tx1"/>
                </a:solidFill>
                <a:effectLst/>
                <a:latin typeface="+mn-lt"/>
                <a:ea typeface="+mn-ea"/>
                <a:cs typeface="+mn-cs"/>
              </a:rPr>
              <a:t>- Wij hebben gesproken met een stel waar meneer (digibeet) met financiële problemen te maken kreeg als gevolg van weinig zicht op hoe financiën te regelen (ex-vrouw deed dit), weinig inkomsten vanuit werk en vervolgens verlies huis. Meneers eigenwaarde dat door alle problemen flink was geraakt, vond ik bij meneer heel zichtbaar; meneer kon niet begrijpen wat hem is overkomen, hij voelde zich niet serieus genomen, niet als mens behandeld. Mij bleef ook bij dat op het moment dat de gemeente meneer ging ondersteunen (vanuit schuldhulpverlening), wel ineens zaken voor elkaar kwamen waar dat hem zelf eerder niet lukte. Ook zichtbaar dat financiële problemen kunnen zorgen voor mentale problemen en daar weinig ondersteuning voor meneer bij is.  </a:t>
            </a:r>
          </a:p>
          <a:p>
            <a:r>
              <a:rPr lang="nl-NL" sz="1200" kern="1200" dirty="0">
                <a:solidFill>
                  <a:schemeClr val="tx1"/>
                </a:solidFill>
                <a:effectLst/>
                <a:latin typeface="+mn-lt"/>
                <a:ea typeface="+mn-ea"/>
                <a:cs typeface="+mn-cs"/>
              </a:rPr>
              <a:t> - Tijdens een van de interviews gaf een man aan dat hij eerder een invaliden parkeerpas voor zijn vrouw had. Dat deze op enig moment niet meer verlengd werd, waarom was voor hem niet duidelijk. Hij probeerde meerdere keren om de pas alsnog te krijgen. Dat lukte niet.  Pas toen een medewerkster van de gemeente hem bij de hand pakte en zijn (zelfde) verhaal vertelde kwam de parkeerpas er wel weer. Dat is iets wat me in de gesprekken is bijgebleven; als een medewerker jouw verhaal ondersteund gaan er veel deuren open die anders dicht blijven.</a:t>
            </a:r>
          </a:p>
          <a:p>
            <a:pPr lvl="0"/>
            <a:r>
              <a:rPr lang="nl-NL" sz="1200" kern="1200" dirty="0">
                <a:solidFill>
                  <a:schemeClr val="tx1"/>
                </a:solidFill>
                <a:effectLst/>
                <a:latin typeface="+mn-lt"/>
                <a:ea typeface="+mn-ea"/>
                <a:cs typeface="+mn-cs"/>
              </a:rPr>
              <a:t>- Een mevrouw gaf aan dat ze heel spannend vond dat de gemeente opeens voor haar deur stond. Op het kaartje stond dat de gemeente kwam en dat kon alleen meer ellende betekenen. Ze was extreem dankbaar voor het proces dat daarna kwam. Op de vraag of ze anders zelf naar de gemeente was gekomen kwam een heel duidelijk nee. </a:t>
            </a:r>
          </a:p>
          <a:p>
            <a:pPr lvl="0"/>
            <a:r>
              <a:rPr lang="nl-NL" sz="1200" kern="1200" dirty="0">
                <a:solidFill>
                  <a:schemeClr val="tx1"/>
                </a:solidFill>
                <a:effectLst/>
                <a:latin typeface="+mn-lt"/>
                <a:ea typeface="+mn-ea"/>
                <a:cs typeface="+mn-cs"/>
              </a:rPr>
              <a:t>- Een mevrouw was gekort en had moeten vechten voor 75 euro per maand. Daarmee kon ze de maand doorkomen. Toen ik haar de vraag stelde of 75 euro voldoende voor haar was zei ze: daarmee red ik het mevrouw, anderen hebben het ook hard nodig. </a:t>
            </a:r>
          </a:p>
          <a:p>
            <a:pPr lvl="0"/>
            <a:r>
              <a:rPr lang="nl-NL" sz="1200" kern="1200" dirty="0">
                <a:solidFill>
                  <a:schemeClr val="tx1"/>
                </a:solidFill>
                <a:effectLst/>
                <a:latin typeface="+mn-lt"/>
                <a:ea typeface="+mn-ea"/>
                <a:cs typeface="+mn-cs"/>
              </a:rPr>
              <a:t>- Een mevrouw gaf aan dat ze voor het eerst in haar leven een klein beetje spaargeld had. Ze vertelde hoeveel rust dat haar bracht en hoe trots ze daar op was. In het gesprek kwam naar voren dat ze dat bijna verloren was omdat een (klein) eigen vermogen ook weer tot korting zou kunnen leiden. Maar samen met haar ondersteuner had ze de door haarzelf gecreëerde buffer (500 euro denk ik mij te herinneren, maar dat weet ik niet zeker) mogen houden.</a:t>
            </a:r>
          </a:p>
          <a:p>
            <a:pPr lvl="0"/>
            <a:r>
              <a:rPr lang="nl-NL" sz="1200" kern="1200" dirty="0">
                <a:solidFill>
                  <a:schemeClr val="tx1"/>
                </a:solidFill>
                <a:effectLst/>
                <a:latin typeface="+mn-lt"/>
                <a:ea typeface="+mn-ea"/>
                <a:cs typeface="+mn-cs"/>
              </a:rPr>
              <a:t>- De algemene angst om teveel te krijgen en terug te moeten betalen is mij ook bijgebleven. Liever niks dan nog verder de ellende in. </a:t>
            </a:r>
          </a:p>
          <a:p>
            <a:endParaRPr lang="nl-NL" dirty="0"/>
          </a:p>
          <a:p>
            <a:endParaRPr lang="nl-NL" dirty="0"/>
          </a:p>
          <a:p>
            <a:r>
              <a:rPr lang="nl-NL" dirty="0"/>
              <a:t>Voedselbank: geen pakket zonder traject: problemen aanpakken.</a:t>
            </a:r>
          </a:p>
          <a:p>
            <a:endParaRPr lang="nl-NL" dirty="0"/>
          </a:p>
          <a:p>
            <a:r>
              <a:rPr lang="nl-NL" sz="1200" kern="1200" dirty="0">
                <a:solidFill>
                  <a:schemeClr val="tx1"/>
                </a:solidFill>
                <a:effectLst/>
                <a:latin typeface="+mn-lt"/>
                <a:ea typeface="+mn-ea"/>
                <a:cs typeface="+mn-cs"/>
              </a:rPr>
              <a:t>Buiten de boot</a:t>
            </a:r>
          </a:p>
          <a:p>
            <a:r>
              <a:rPr lang="nl-NL" sz="1200" kern="1200" dirty="0">
                <a:solidFill>
                  <a:schemeClr val="tx1"/>
                </a:solidFill>
                <a:effectLst/>
                <a:latin typeface="+mn-lt"/>
                <a:ea typeface="+mn-ea"/>
                <a:cs typeface="+mn-cs"/>
              </a:rPr>
              <a:t>We hebben als rekenkamer wel gezien dat de norm waaraan getoetst wordt vaak de inkomensnorm is. Terwijl er ook steeds meer tweeverdieners met een laag inkomen in hun bestaanszekerheid worden bedreigd. </a:t>
            </a:r>
          </a:p>
          <a:p>
            <a:endParaRPr lang="nl-NL" dirty="0"/>
          </a:p>
          <a:p>
            <a:r>
              <a:rPr lang="nl-NL" dirty="0"/>
              <a:t>Armoederegelingen zijn een doolhof: toegankelijker maken.</a:t>
            </a:r>
          </a:p>
          <a:p>
            <a:endParaRPr lang="nl-NL" dirty="0"/>
          </a:p>
          <a:p>
            <a:r>
              <a:rPr lang="nl-NL" dirty="0"/>
              <a:t>Steeds meer regelingen bij gemeenten neergelegd.</a:t>
            </a:r>
          </a:p>
          <a:p>
            <a:endParaRPr lang="nl-NL" dirty="0"/>
          </a:p>
          <a:p>
            <a:r>
              <a:rPr lang="nl-NL" dirty="0"/>
              <a:t>Doelgerichte ondersteuning: doen wat nodig is in plaats van waar je recht op hebt.</a:t>
            </a:r>
          </a:p>
          <a:p>
            <a:endParaRPr lang="nl-NL" dirty="0"/>
          </a:p>
        </p:txBody>
      </p:sp>
      <p:sp>
        <p:nvSpPr>
          <p:cNvPr id="4" name="Tijdelijke aanduiding voor dianummer 3"/>
          <p:cNvSpPr>
            <a:spLocks noGrp="1"/>
          </p:cNvSpPr>
          <p:nvPr>
            <p:ph type="sldNum" sz="quarter" idx="5"/>
          </p:nvPr>
        </p:nvSpPr>
        <p:spPr/>
        <p:txBody>
          <a:bodyPr/>
          <a:lstStyle/>
          <a:p>
            <a:fld id="{0F323971-D17D-436E-B48F-B773B757EE1B}" type="slidenum">
              <a:rPr lang="nl-NL" smtClean="0"/>
              <a:t>7</a:t>
            </a:fld>
            <a:endParaRPr lang="nl-NL"/>
          </a:p>
        </p:txBody>
      </p:sp>
    </p:spTree>
    <p:extLst>
      <p:ext uri="{BB962C8B-B14F-4D97-AF65-F5344CB8AC3E}">
        <p14:creationId xmlns:p14="http://schemas.microsoft.com/office/powerpoint/2010/main" val="278034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indent="0">
              <a:buFont typeface="Arial" panose="020B0604020202020204" pitchFamily="34" charset="0"/>
              <a:buNone/>
            </a:pPr>
            <a:r>
              <a:rPr lang="nl-NL" baseline="0" dirty="0"/>
              <a:t> </a:t>
            </a:r>
            <a:endParaRPr lang="nl-NL" dirty="0"/>
          </a:p>
        </p:txBody>
      </p:sp>
      <p:sp>
        <p:nvSpPr>
          <p:cNvPr id="4" name="Tijdelijke aanduiding voor dia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CFD0F3A-29A2-4D1C-8B56-FE3D830147E1}" type="slidenum">
              <a:rPr kumimoji="0" lang="nl-NL"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nl-NL"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440934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914400" y="2130426"/>
            <a:ext cx="10363200" cy="1470025"/>
          </a:xfrm>
        </p:spPr>
        <p:txBody>
          <a:bodyPr/>
          <a:lstStyle/>
          <a:p>
            <a:r>
              <a:rPr lang="nl-NL"/>
              <a:t>Klik om de stijl te bewerken</a:t>
            </a:r>
          </a:p>
        </p:txBody>
      </p:sp>
      <p:sp>
        <p:nvSpPr>
          <p:cNvPr id="3" name="Ondertitel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04D480F6-7725-49EE-A2CA-0184AFABF1C4}" type="datetime1">
              <a:rPr lang="nl-NL" smtClean="0"/>
              <a:t>19-10-2023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A890BD7-74BE-4563-9411-25068FD6B2D1}" type="slidenum">
              <a:rPr lang="nl-NL" smtClean="0"/>
              <a:t>‹nr.›</a:t>
            </a:fld>
            <a:endParaRPr lang="nl-NL"/>
          </a:p>
        </p:txBody>
      </p:sp>
    </p:spTree>
    <p:extLst>
      <p:ext uri="{BB962C8B-B14F-4D97-AF65-F5344CB8AC3E}">
        <p14:creationId xmlns:p14="http://schemas.microsoft.com/office/powerpoint/2010/main" val="1731419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FC9ACBE4-1D34-4AF5-B436-12BB71B7D748}" type="datetime1">
              <a:rPr lang="nl-NL" smtClean="0"/>
              <a:t>19-10-2023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A890BD7-74BE-4563-9411-25068FD6B2D1}" type="slidenum">
              <a:rPr lang="nl-NL" smtClean="0"/>
              <a:t>‹nr.›</a:t>
            </a:fld>
            <a:endParaRPr lang="nl-NL"/>
          </a:p>
        </p:txBody>
      </p:sp>
    </p:spTree>
    <p:extLst>
      <p:ext uri="{BB962C8B-B14F-4D97-AF65-F5344CB8AC3E}">
        <p14:creationId xmlns:p14="http://schemas.microsoft.com/office/powerpoint/2010/main" val="35372679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839200" y="274639"/>
            <a:ext cx="2743200" cy="5851525"/>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609600" y="274639"/>
            <a:ext cx="8026400" cy="5851525"/>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0D5C16C1-6A6D-4EC1-8A18-3F33B6996807}" type="datetime1">
              <a:rPr lang="nl-NL" smtClean="0"/>
              <a:t>19-10-2023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A890BD7-74BE-4563-9411-25068FD6B2D1}" type="slidenum">
              <a:rPr lang="nl-NL" smtClean="0"/>
              <a:t>‹nr.›</a:t>
            </a:fld>
            <a:endParaRPr lang="nl-NL"/>
          </a:p>
        </p:txBody>
      </p:sp>
    </p:spTree>
    <p:extLst>
      <p:ext uri="{BB962C8B-B14F-4D97-AF65-F5344CB8AC3E}">
        <p14:creationId xmlns:p14="http://schemas.microsoft.com/office/powerpoint/2010/main" val="41994642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42CE4B64-74F2-42B4-AB8B-9139A9E9AB2C}" type="datetime1">
              <a:rPr lang="nl-NL" smtClean="0"/>
              <a:t>19-10-2023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A890BD7-74BE-4563-9411-25068FD6B2D1}" type="slidenum">
              <a:rPr lang="nl-NL" smtClean="0"/>
              <a:t>‹nr.›</a:t>
            </a:fld>
            <a:endParaRPr lang="nl-NL"/>
          </a:p>
        </p:txBody>
      </p:sp>
    </p:spTree>
    <p:extLst>
      <p:ext uri="{BB962C8B-B14F-4D97-AF65-F5344CB8AC3E}">
        <p14:creationId xmlns:p14="http://schemas.microsoft.com/office/powerpoint/2010/main" val="286521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nl-NL"/>
              <a:t>Klik om de stijl te bewerken</a:t>
            </a:r>
          </a:p>
        </p:txBody>
      </p:sp>
      <p:sp>
        <p:nvSpPr>
          <p:cNvPr id="3" name="Tijdelijke aanduiding voor tekst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p>
            <a:fld id="{7384D9F0-8AD1-4306-BE6D-DE01E3299E22}" type="datetime1">
              <a:rPr lang="nl-NL" smtClean="0"/>
              <a:t>19-10-2023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A890BD7-74BE-4563-9411-25068FD6B2D1}" type="slidenum">
              <a:rPr lang="nl-NL" smtClean="0"/>
              <a:t>‹nr.›</a:t>
            </a:fld>
            <a:endParaRPr lang="nl-NL"/>
          </a:p>
        </p:txBody>
      </p:sp>
    </p:spTree>
    <p:extLst>
      <p:ext uri="{BB962C8B-B14F-4D97-AF65-F5344CB8AC3E}">
        <p14:creationId xmlns:p14="http://schemas.microsoft.com/office/powerpoint/2010/main" val="9884014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F8CA80D0-1790-4994-8CD4-A97660EA5D77}" type="datetime1">
              <a:rPr lang="nl-NL" smtClean="0"/>
              <a:t>19-10-2023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A890BD7-74BE-4563-9411-25068FD6B2D1}" type="slidenum">
              <a:rPr lang="nl-NL" smtClean="0"/>
              <a:t>‹nr.›</a:t>
            </a:fld>
            <a:endParaRPr lang="nl-NL"/>
          </a:p>
        </p:txBody>
      </p:sp>
    </p:spTree>
    <p:extLst>
      <p:ext uri="{BB962C8B-B14F-4D97-AF65-F5344CB8AC3E}">
        <p14:creationId xmlns:p14="http://schemas.microsoft.com/office/powerpoint/2010/main" val="2431918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a:t>Klik om de stijl te bewerken</a:t>
            </a:r>
          </a:p>
        </p:txBody>
      </p:sp>
      <p:sp>
        <p:nvSpPr>
          <p:cNvPr id="3" name="Tijdelijke aanduiding voor tekst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59584306-2282-44E1-97E1-CFAA65CEDF0E}" type="datetime1">
              <a:rPr lang="nl-NL" smtClean="0"/>
              <a:t>19-10-2023</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5A890BD7-74BE-4563-9411-25068FD6B2D1}" type="slidenum">
              <a:rPr lang="nl-NL" smtClean="0"/>
              <a:t>‹nr.›</a:t>
            </a:fld>
            <a:endParaRPr lang="nl-NL"/>
          </a:p>
        </p:txBody>
      </p:sp>
    </p:spTree>
    <p:extLst>
      <p:ext uri="{BB962C8B-B14F-4D97-AF65-F5344CB8AC3E}">
        <p14:creationId xmlns:p14="http://schemas.microsoft.com/office/powerpoint/2010/main" val="24892879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D89B43FF-8CF3-4A7B-B90C-935B57C25659}" type="datetime1">
              <a:rPr lang="nl-NL" smtClean="0"/>
              <a:t>19-10-2023</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5A890BD7-74BE-4563-9411-25068FD6B2D1}" type="slidenum">
              <a:rPr lang="nl-NL" smtClean="0"/>
              <a:t>‹nr.›</a:t>
            </a:fld>
            <a:endParaRPr lang="nl-NL"/>
          </a:p>
        </p:txBody>
      </p:sp>
    </p:spTree>
    <p:extLst>
      <p:ext uri="{BB962C8B-B14F-4D97-AF65-F5344CB8AC3E}">
        <p14:creationId xmlns:p14="http://schemas.microsoft.com/office/powerpoint/2010/main" val="34727145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8EB93215-4C17-4FE6-BE4A-F60B3ECA3F98}" type="datetime1">
              <a:rPr lang="nl-NL" smtClean="0"/>
              <a:t>19-10-2023</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5A890BD7-74BE-4563-9411-25068FD6B2D1}" type="slidenum">
              <a:rPr lang="nl-NL" smtClean="0"/>
              <a:t>‹nr.›</a:t>
            </a:fld>
            <a:endParaRPr lang="nl-NL"/>
          </a:p>
        </p:txBody>
      </p:sp>
    </p:spTree>
    <p:extLst>
      <p:ext uri="{BB962C8B-B14F-4D97-AF65-F5344CB8AC3E}">
        <p14:creationId xmlns:p14="http://schemas.microsoft.com/office/powerpoint/2010/main" val="4934039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nl-NL"/>
              <a:t>Klik om de stijl te bewerken</a:t>
            </a:r>
          </a:p>
        </p:txBody>
      </p:sp>
      <p:sp>
        <p:nvSpPr>
          <p:cNvPr id="3" name="Tijdelijke aanduiding voor inhoud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39227848-9372-449F-83BB-B48E5030E25F}" type="datetime1">
              <a:rPr lang="nl-NL" smtClean="0"/>
              <a:t>19-10-2023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A890BD7-74BE-4563-9411-25068FD6B2D1}" type="slidenum">
              <a:rPr lang="nl-NL" smtClean="0"/>
              <a:t>‹nr.›</a:t>
            </a:fld>
            <a:endParaRPr lang="nl-NL"/>
          </a:p>
        </p:txBody>
      </p:sp>
    </p:spTree>
    <p:extLst>
      <p:ext uri="{BB962C8B-B14F-4D97-AF65-F5344CB8AC3E}">
        <p14:creationId xmlns:p14="http://schemas.microsoft.com/office/powerpoint/2010/main" val="29028061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nl-NL"/>
              <a:t>Klik om de stijl te bewerken</a:t>
            </a:r>
          </a:p>
        </p:txBody>
      </p:sp>
      <p:sp>
        <p:nvSpPr>
          <p:cNvPr id="3" name="Tijdelijke aanduiding voor afbeelding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F2732CB1-FB34-4453-8CB1-F4C477A7F5ED}" type="datetime1">
              <a:rPr lang="nl-NL" smtClean="0"/>
              <a:t>19-10-2023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A890BD7-74BE-4563-9411-25068FD6B2D1}" type="slidenum">
              <a:rPr lang="nl-NL" smtClean="0"/>
              <a:t>‹nr.›</a:t>
            </a:fld>
            <a:endParaRPr lang="nl-NL"/>
          </a:p>
        </p:txBody>
      </p:sp>
    </p:spTree>
    <p:extLst>
      <p:ext uri="{BB962C8B-B14F-4D97-AF65-F5344CB8AC3E}">
        <p14:creationId xmlns:p14="http://schemas.microsoft.com/office/powerpoint/2010/main" val="12641566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50BFE0-B8A5-4594-A76F-A40937FBC338}" type="datetime1">
              <a:rPr lang="nl-NL" smtClean="0"/>
              <a:t>19-10-2023</a:t>
            </a:fld>
            <a:endParaRPr lang="nl-NL"/>
          </a:p>
        </p:txBody>
      </p:sp>
      <p:sp>
        <p:nvSpPr>
          <p:cNvPr id="5" name="Tijdelijke aanduiding voor voettekst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890BD7-74BE-4563-9411-25068FD6B2D1}" type="slidenum">
              <a:rPr lang="nl-NL" smtClean="0"/>
              <a:t>‹nr.›</a:t>
            </a:fld>
            <a:endParaRPr lang="nl-NL"/>
          </a:p>
        </p:txBody>
      </p:sp>
    </p:spTree>
    <p:extLst>
      <p:ext uri="{BB962C8B-B14F-4D97-AF65-F5344CB8AC3E}">
        <p14:creationId xmlns:p14="http://schemas.microsoft.com/office/powerpoint/2010/main" val="3164740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1944414" y="901242"/>
            <a:ext cx="8011767" cy="2123658"/>
          </a:xfrm>
          <a:prstGeom prst="rect">
            <a:avLst/>
          </a:prstGeom>
          <a:noFill/>
        </p:spPr>
        <p:txBody>
          <a:bodyPr wrap="square" rtlCol="0">
            <a:spAutoFit/>
          </a:bodyPr>
          <a:lstStyle/>
          <a:p>
            <a:pPr algn="ctr"/>
            <a:endParaRPr lang="nl-NL" sz="1200" b="1" dirty="0">
              <a:solidFill>
                <a:prstClr val="black"/>
              </a:solidFill>
              <a:latin typeface="Calibri"/>
            </a:endParaRPr>
          </a:p>
          <a:p>
            <a:pPr algn="ctr"/>
            <a:r>
              <a:rPr lang="nl-NL" sz="4000" b="1" i="1" dirty="0">
                <a:latin typeface="Calibri"/>
              </a:rPr>
              <a:t>Een zekere onzekerheid</a:t>
            </a:r>
          </a:p>
          <a:p>
            <a:pPr algn="ctr"/>
            <a:r>
              <a:rPr lang="nl-NL" sz="2000" b="1" i="1" dirty="0">
                <a:solidFill>
                  <a:schemeClr val="tx2"/>
                </a:solidFill>
                <a:latin typeface="Calibri"/>
              </a:rPr>
              <a:t>Een onderzoek naar het Tilburgse bestaanszekerheidsbeleid en het vermogen in te kunnen spelen op maatschappelijke ontwikkelingen hierin</a:t>
            </a:r>
          </a:p>
          <a:p>
            <a:pPr algn="ctr"/>
            <a:endParaRPr lang="nl-NL" sz="2000" b="1" i="1" dirty="0">
              <a:latin typeface="Calibri"/>
            </a:endParaRPr>
          </a:p>
          <a:p>
            <a:pPr algn="ctr"/>
            <a:r>
              <a:rPr lang="nl-NL" sz="2000" b="1" i="1" dirty="0">
                <a:latin typeface="Calibri"/>
              </a:rPr>
              <a:t>23 oktober 2023 – Marga Vermeer</a:t>
            </a:r>
          </a:p>
        </p:txBody>
      </p:sp>
      <p:sp>
        <p:nvSpPr>
          <p:cNvPr id="3" name="Tekstvak 2"/>
          <p:cNvSpPr txBox="1"/>
          <p:nvPr/>
        </p:nvSpPr>
        <p:spPr>
          <a:xfrm>
            <a:off x="7557796" y="6204875"/>
            <a:ext cx="4510964" cy="461665"/>
          </a:xfrm>
          <a:prstGeom prst="rect">
            <a:avLst/>
          </a:prstGeom>
          <a:noFill/>
        </p:spPr>
        <p:txBody>
          <a:bodyPr wrap="square" rtlCol="0">
            <a:spAutoFit/>
          </a:bodyPr>
          <a:lstStyle/>
          <a:p>
            <a:pPr algn="ctr"/>
            <a:r>
              <a:rPr lang="nl-NL" sz="2400" b="1" dirty="0">
                <a:solidFill>
                  <a:schemeClr val="tx2"/>
                </a:solidFill>
                <a:latin typeface="Calibri"/>
              </a:rPr>
              <a:t>21 november 2022</a:t>
            </a:r>
          </a:p>
        </p:txBody>
      </p:sp>
      <p:pic>
        <p:nvPicPr>
          <p:cNvPr id="1028" name="Picture 4" descr="G:\Vertrouwelijk\TBGRI\de Raad\Rekenkamer\02. Werkdocumenten\01. Algemeen\05. Praktische zaken\Logo rekenkamer Tilburg_RGB.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923224" y="124448"/>
            <a:ext cx="3145536" cy="357956"/>
          </a:xfrm>
          <a:prstGeom prst="rect">
            <a:avLst/>
          </a:prstGeom>
          <a:noFill/>
          <a:extLst>
            <a:ext uri="{909E8E84-426E-40DD-AFC4-6F175D3DCCD1}">
              <a14:hiddenFill xmlns:a14="http://schemas.microsoft.com/office/drawing/2010/main">
                <a:solidFill>
                  <a:srgbClr val="FFFFFF"/>
                </a:solidFill>
              </a14:hiddenFill>
            </a:ext>
          </a:extLst>
        </p:spPr>
      </p:pic>
      <p:pic>
        <p:nvPicPr>
          <p:cNvPr id="4" name="Afbeelding 3">
            <a:extLst>
              <a:ext uri="{FF2B5EF4-FFF2-40B4-BE49-F238E27FC236}">
                <a16:creationId xmlns:a16="http://schemas.microsoft.com/office/drawing/2014/main" id="{3F6DF128-3214-4C82-B912-D12A9C900FD2}"/>
              </a:ext>
            </a:extLst>
          </p:cNvPr>
          <p:cNvPicPr>
            <a:picLocks noChangeAspect="1"/>
          </p:cNvPicPr>
          <p:nvPr/>
        </p:nvPicPr>
        <p:blipFill>
          <a:blip r:embed="rId4"/>
          <a:stretch>
            <a:fillRect/>
          </a:stretch>
        </p:blipFill>
        <p:spPr>
          <a:xfrm>
            <a:off x="0" y="3833100"/>
            <a:ext cx="12192000" cy="2702256"/>
          </a:xfrm>
          <a:prstGeom prst="rect">
            <a:avLst/>
          </a:prstGeom>
        </p:spPr>
      </p:pic>
    </p:spTree>
    <p:extLst>
      <p:ext uri="{BB962C8B-B14F-4D97-AF65-F5344CB8AC3E}">
        <p14:creationId xmlns:p14="http://schemas.microsoft.com/office/powerpoint/2010/main" val="4671603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219200" y="413792"/>
            <a:ext cx="9053264" cy="1143000"/>
          </a:xfrm>
        </p:spPr>
        <p:txBody>
          <a:bodyPr>
            <a:normAutofit fontScale="90000"/>
          </a:bodyPr>
          <a:lstStyle/>
          <a:p>
            <a:pPr algn="l"/>
            <a:br>
              <a:rPr lang="nl-NL" sz="4000" b="1" dirty="0">
                <a:solidFill>
                  <a:schemeClr val="tx2">
                    <a:lumMod val="50000"/>
                  </a:schemeClr>
                </a:solidFill>
              </a:rPr>
            </a:br>
            <a:r>
              <a:rPr lang="nl-NL" sz="4000" b="1" dirty="0">
                <a:solidFill>
                  <a:schemeClr val="tx2">
                    <a:lumMod val="50000"/>
                  </a:schemeClr>
                </a:solidFill>
              </a:rPr>
              <a:t>Agenda</a:t>
            </a:r>
          </a:p>
        </p:txBody>
      </p:sp>
      <p:sp>
        <p:nvSpPr>
          <p:cNvPr id="3" name="Tijdelijke aanduiding voor inhoud 2"/>
          <p:cNvSpPr>
            <a:spLocks noGrp="1"/>
          </p:cNvSpPr>
          <p:nvPr>
            <p:ph idx="1"/>
          </p:nvPr>
        </p:nvSpPr>
        <p:spPr>
          <a:xfrm>
            <a:off x="1219200" y="1739902"/>
            <a:ext cx="8981256" cy="4415734"/>
          </a:xfrm>
        </p:spPr>
        <p:txBody>
          <a:bodyPr>
            <a:noAutofit/>
          </a:bodyPr>
          <a:lstStyle/>
          <a:p>
            <a:pPr marL="0" indent="0">
              <a:buNone/>
            </a:pPr>
            <a:endParaRPr lang="nl-NL" sz="2000" dirty="0"/>
          </a:p>
          <a:p>
            <a:r>
              <a:rPr lang="nl-NL" sz="2000" dirty="0"/>
              <a:t>Wat hebben we onderzocht?</a:t>
            </a:r>
          </a:p>
          <a:p>
            <a:endParaRPr lang="nl-NL" sz="2000" dirty="0"/>
          </a:p>
          <a:p>
            <a:r>
              <a:rPr lang="nl-NL" sz="2000" dirty="0"/>
              <a:t>Hoe pakten we het aan?</a:t>
            </a:r>
          </a:p>
          <a:p>
            <a:pPr marL="0" indent="0">
              <a:buNone/>
            </a:pPr>
            <a:endParaRPr lang="nl-NL" sz="2000" dirty="0"/>
          </a:p>
          <a:p>
            <a:r>
              <a:rPr lang="nl-NL" sz="2000" dirty="0"/>
              <a:t>Wat viel ons op?</a:t>
            </a:r>
          </a:p>
          <a:p>
            <a:endParaRPr lang="nl-NL" sz="2000" dirty="0"/>
          </a:p>
          <a:p>
            <a:r>
              <a:rPr lang="nl-NL" sz="2000" dirty="0"/>
              <a:t>Wat bevelen we aan? </a:t>
            </a:r>
          </a:p>
          <a:p>
            <a:pPr marL="0" indent="0">
              <a:buNone/>
            </a:pPr>
            <a:endParaRPr lang="nl-NL" sz="2000" dirty="0"/>
          </a:p>
          <a:p>
            <a:r>
              <a:rPr lang="nl-NL" sz="2000" dirty="0"/>
              <a:t>Welke suggesties kregen we van inwoners en partners in de stad?</a:t>
            </a:r>
          </a:p>
          <a:p>
            <a:endParaRPr lang="nl-NL" sz="2000" dirty="0"/>
          </a:p>
          <a:p>
            <a:r>
              <a:rPr lang="nl-NL" sz="2000" dirty="0"/>
              <a:t>Heeft u vragen?</a:t>
            </a:r>
          </a:p>
          <a:p>
            <a:endParaRPr lang="nl-NL" sz="1800" dirty="0"/>
          </a:p>
        </p:txBody>
      </p:sp>
      <p:sp>
        <p:nvSpPr>
          <p:cNvPr id="4" name="Tijdelijke aanduiding voor dianummer 3"/>
          <p:cNvSpPr>
            <a:spLocks noGrp="1"/>
          </p:cNvSpPr>
          <p:nvPr>
            <p:ph type="sldNum" sz="quarter" idx="12"/>
          </p:nvPr>
        </p:nvSpPr>
        <p:spPr/>
        <p:txBody>
          <a:bodyPr/>
          <a:lstStyle/>
          <a:p>
            <a:fld id="{5A890BD7-74BE-4563-9411-25068FD6B2D1}" type="slidenum">
              <a:rPr lang="nl-NL">
                <a:solidFill>
                  <a:prstClr val="black">
                    <a:tint val="75000"/>
                  </a:prstClr>
                </a:solidFill>
                <a:latin typeface="Calibri"/>
              </a:rPr>
              <a:pPr/>
              <a:t>2</a:t>
            </a:fld>
            <a:endParaRPr lang="nl-NL">
              <a:solidFill>
                <a:prstClr val="black">
                  <a:tint val="75000"/>
                </a:prstClr>
              </a:solidFill>
              <a:latin typeface="Calibri"/>
            </a:endParaRPr>
          </a:p>
        </p:txBody>
      </p:sp>
      <p:pic>
        <p:nvPicPr>
          <p:cNvPr id="6" name="Picture 4" descr="G:\Vertrouwelijk\TBGRI\de Raad\Rekenkamer\02. Werkdocumenten\01. Algemeen\05. Praktische zaken\Logo rekenkamer Tilburg_RGB.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925705" y="118716"/>
            <a:ext cx="3145536" cy="3579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02543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219200" y="413792"/>
            <a:ext cx="9053264" cy="1143000"/>
          </a:xfrm>
        </p:spPr>
        <p:txBody>
          <a:bodyPr>
            <a:normAutofit/>
          </a:bodyPr>
          <a:lstStyle/>
          <a:p>
            <a:pPr algn="l"/>
            <a:r>
              <a:rPr lang="nl-NL" sz="4000" b="1" dirty="0">
                <a:solidFill>
                  <a:schemeClr val="tx2">
                    <a:lumMod val="50000"/>
                  </a:schemeClr>
                </a:solidFill>
              </a:rPr>
              <a:t>Wat hebben we onderzocht?  </a:t>
            </a:r>
          </a:p>
        </p:txBody>
      </p:sp>
      <p:sp>
        <p:nvSpPr>
          <p:cNvPr id="3" name="Tijdelijke aanduiding voor inhoud 2"/>
          <p:cNvSpPr>
            <a:spLocks noGrp="1"/>
          </p:cNvSpPr>
          <p:nvPr>
            <p:ph idx="1"/>
          </p:nvPr>
        </p:nvSpPr>
        <p:spPr>
          <a:xfrm>
            <a:off x="1219199" y="1698171"/>
            <a:ext cx="10019607" cy="4558431"/>
          </a:xfrm>
        </p:spPr>
        <p:txBody>
          <a:bodyPr>
            <a:noAutofit/>
          </a:bodyPr>
          <a:lstStyle/>
          <a:p>
            <a:pPr marL="0" lvl="0" indent="0">
              <a:buNone/>
            </a:pPr>
            <a:endParaRPr lang="nl-NL"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0" lvl="0" indent="0">
              <a:buNone/>
            </a:pPr>
            <a:endParaRPr lang="nl-NL" sz="2000" dirty="0">
              <a:ea typeface="Calibri" panose="020F0502020204030204" pitchFamily="34" charset="0"/>
              <a:cs typeface="Arial" panose="020B0604020202020204" pitchFamily="34" charset="0"/>
            </a:endParaRPr>
          </a:p>
          <a:p>
            <a:pPr lvl="0"/>
            <a:r>
              <a:rPr lang="nl-NL" sz="2000" dirty="0">
                <a:solidFill>
                  <a:srgbClr val="000000"/>
                </a:solidFill>
                <a:latin typeface="Calibri" panose="020F0502020204030204" pitchFamily="34" charset="0"/>
                <a:ea typeface="Calibri" panose="020F0502020204030204" pitchFamily="34" charset="0"/>
                <a:cs typeface="Times New Roman" panose="02020603050405020304" pitchFamily="18" charset="0"/>
              </a:rPr>
              <a:t>Hoe is het Tilburgse bestaanszekerheidsbeleid tot stand is gekomen en hoe ziet het er momenteel uit?</a:t>
            </a:r>
          </a:p>
          <a:p>
            <a:pPr lvl="0"/>
            <a:r>
              <a:rPr lang="nl-NL" sz="2000" dirty="0">
                <a:solidFill>
                  <a:srgbClr val="000000"/>
                </a:solidFill>
                <a:latin typeface="Calibri" panose="020F0502020204030204" pitchFamily="34" charset="0"/>
                <a:ea typeface="Calibri" panose="020F0502020204030204" pitchFamily="34" charset="0"/>
                <a:cs typeface="Times New Roman" panose="02020603050405020304" pitchFamily="18" charset="0"/>
              </a:rPr>
              <a:t>Hoe is de uitvoering georganiseerd?</a:t>
            </a:r>
          </a:p>
          <a:p>
            <a:pPr lvl="0"/>
            <a:r>
              <a:rPr lang="nl-NL" sz="2000" dirty="0">
                <a:solidFill>
                  <a:srgbClr val="000000"/>
                </a:solidFill>
                <a:latin typeface="Calibri" panose="020F0502020204030204" pitchFamily="34" charset="0"/>
                <a:ea typeface="Calibri" panose="020F0502020204030204" pitchFamily="34" charset="0"/>
                <a:cs typeface="Times New Roman" panose="02020603050405020304" pitchFamily="18" charset="0"/>
              </a:rPr>
              <a:t>Hoe wordt geborgd dat de uitvoering goed aansluit bij wat bekende </a:t>
            </a:r>
            <a:r>
              <a:rPr lang="nl-NL" sz="2000"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èn</a:t>
            </a:r>
            <a:r>
              <a:rPr lang="nl-NL" sz="20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nieuwe doelgroepen nodig hebben?</a:t>
            </a:r>
          </a:p>
          <a:p>
            <a:pPr lvl="0"/>
            <a:r>
              <a:rPr lang="nl-NL" sz="2000" dirty="0">
                <a:solidFill>
                  <a:srgbClr val="000000"/>
                </a:solidFill>
                <a:latin typeface="Calibri" panose="020F0502020204030204" pitchFamily="34" charset="0"/>
                <a:ea typeface="Calibri" panose="020F0502020204030204" pitchFamily="34" charset="0"/>
                <a:cs typeface="Times New Roman" panose="02020603050405020304" pitchFamily="18" charset="0"/>
              </a:rPr>
              <a:t>Wat is de rol van de gemeenteraad? </a:t>
            </a:r>
          </a:p>
          <a:p>
            <a:pPr lvl="0"/>
            <a:r>
              <a:rPr lang="nl-NL" sz="2000" dirty="0">
                <a:solidFill>
                  <a:srgbClr val="000000"/>
                </a:solidFill>
                <a:latin typeface="Calibri" panose="020F0502020204030204" pitchFamily="34" charset="0"/>
                <a:ea typeface="Calibri" panose="020F0502020204030204" pitchFamily="34" charset="0"/>
                <a:cs typeface="Times New Roman" panose="02020603050405020304" pitchFamily="18" charset="0"/>
              </a:rPr>
              <a:t>Welke verbetersuggesties kregen we van inwoners, Sociale Raad Tilburg, professionele partners, vrijwilligersorganisaties en onze eigen </a:t>
            </a:r>
            <a:r>
              <a:rPr lang="nl-NL" sz="2000"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mystery</a:t>
            </a:r>
            <a:r>
              <a:rPr lang="nl-NL" sz="20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nl-NL" sz="2000"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guest</a:t>
            </a:r>
            <a:r>
              <a:rPr lang="nl-NL" sz="20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verkenning?</a:t>
            </a:r>
          </a:p>
          <a:p>
            <a:pPr marL="400050" lvl="1" indent="0">
              <a:buNone/>
            </a:pPr>
            <a:endParaRPr lang="nl-NL" sz="20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4" name="Tijdelijke aanduiding voor dianumm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A890BD7-74BE-4563-9411-25068FD6B2D1}" type="slidenum">
              <a:rPr kumimoji="0" lang="nl-NL" sz="1200" b="0" i="0" u="none" strike="noStrike" kern="1200" cap="none" spc="0" normalizeH="0" baseline="0" noProof="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nl-NL"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pic>
        <p:nvPicPr>
          <p:cNvPr id="6" name="Picture 4" descr="G:\Vertrouwelijk\TBGRI\de Raad\Rekenkamer\02. Werkdocumenten\01. Algemeen\05. Praktische zaken\Logo rekenkamer Tilburg_RGB.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923224" y="115775"/>
            <a:ext cx="3145536" cy="3579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68999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219200" y="413792"/>
            <a:ext cx="9053264" cy="1143000"/>
          </a:xfrm>
        </p:spPr>
        <p:txBody>
          <a:bodyPr>
            <a:normAutofit/>
          </a:bodyPr>
          <a:lstStyle/>
          <a:p>
            <a:pPr algn="l"/>
            <a:r>
              <a:rPr lang="nl-NL" sz="4000" b="1" dirty="0">
                <a:solidFill>
                  <a:schemeClr val="tx2">
                    <a:lumMod val="50000"/>
                  </a:schemeClr>
                </a:solidFill>
              </a:rPr>
              <a:t>Hoe pakten we het aan?</a:t>
            </a:r>
          </a:p>
        </p:txBody>
      </p:sp>
      <p:sp>
        <p:nvSpPr>
          <p:cNvPr id="3" name="Tijdelijke aanduiding voor inhoud 2"/>
          <p:cNvSpPr>
            <a:spLocks noGrp="1"/>
          </p:cNvSpPr>
          <p:nvPr>
            <p:ph idx="1"/>
          </p:nvPr>
        </p:nvSpPr>
        <p:spPr>
          <a:xfrm>
            <a:off x="1219200" y="1862698"/>
            <a:ext cx="10556034" cy="4703481"/>
          </a:xfrm>
        </p:spPr>
        <p:txBody>
          <a:bodyPr>
            <a:noAutofit/>
          </a:bodyPr>
          <a:lstStyle/>
          <a:p>
            <a:r>
              <a:rPr lang="nl-NL" sz="2000" dirty="0"/>
              <a:t>Periode: november 2022 – juni 2023</a:t>
            </a:r>
          </a:p>
          <a:p>
            <a:endParaRPr lang="nl-NL" sz="2000" dirty="0"/>
          </a:p>
          <a:p>
            <a:r>
              <a:rPr lang="nl-NL" sz="2000" dirty="0"/>
              <a:t>Dataverzameling en –analyse</a:t>
            </a:r>
          </a:p>
          <a:p>
            <a:pPr marL="0" indent="0">
              <a:buNone/>
            </a:pPr>
            <a:endParaRPr lang="nl-NL" sz="2000" dirty="0"/>
          </a:p>
          <a:p>
            <a:r>
              <a:rPr lang="nl-NL" sz="2000" dirty="0"/>
              <a:t>Storytelling </a:t>
            </a:r>
          </a:p>
          <a:p>
            <a:pPr marL="0" indent="0">
              <a:buNone/>
            </a:pPr>
            <a:endParaRPr lang="nl-NL" sz="2000" dirty="0"/>
          </a:p>
          <a:p>
            <a:r>
              <a:rPr lang="nl-NL" sz="2000" dirty="0"/>
              <a:t>Interviews met woordvoerders raad, portefeuillehouder en ambtenaren</a:t>
            </a:r>
          </a:p>
          <a:p>
            <a:pPr marL="457200" lvl="1" indent="0">
              <a:buNone/>
            </a:pPr>
            <a:endParaRPr lang="nl-NL" sz="2000" dirty="0"/>
          </a:p>
          <a:p>
            <a:r>
              <a:rPr lang="nl-NL" sz="2000" dirty="0"/>
              <a:t>Hoor en wederhoor </a:t>
            </a:r>
          </a:p>
          <a:p>
            <a:pPr marL="457200" lvl="1" indent="0">
              <a:buNone/>
            </a:pPr>
            <a:endParaRPr lang="nl-NL" sz="1800" dirty="0"/>
          </a:p>
          <a:p>
            <a:pPr marL="0" indent="0">
              <a:buNone/>
            </a:pPr>
            <a:endParaRPr lang="nl-NL" sz="1800" dirty="0"/>
          </a:p>
        </p:txBody>
      </p:sp>
      <p:sp>
        <p:nvSpPr>
          <p:cNvPr id="4" name="Tijdelijke aanduiding voor dianummer 3"/>
          <p:cNvSpPr>
            <a:spLocks noGrp="1"/>
          </p:cNvSpPr>
          <p:nvPr>
            <p:ph type="sldNum" sz="quarter" idx="12"/>
          </p:nvPr>
        </p:nvSpPr>
        <p:spPr/>
        <p:txBody>
          <a:bodyPr/>
          <a:lstStyle/>
          <a:p>
            <a:fld id="{5A890BD7-74BE-4563-9411-25068FD6B2D1}" type="slidenum">
              <a:rPr lang="nl-NL">
                <a:solidFill>
                  <a:prstClr val="black">
                    <a:tint val="75000"/>
                  </a:prstClr>
                </a:solidFill>
                <a:latin typeface="Calibri"/>
              </a:rPr>
              <a:pPr/>
              <a:t>4</a:t>
            </a:fld>
            <a:endParaRPr lang="nl-NL">
              <a:solidFill>
                <a:prstClr val="black">
                  <a:tint val="75000"/>
                </a:prstClr>
              </a:solidFill>
              <a:latin typeface="Calibri"/>
            </a:endParaRPr>
          </a:p>
        </p:txBody>
      </p:sp>
      <p:pic>
        <p:nvPicPr>
          <p:cNvPr id="6" name="Picture 4" descr="G:\Vertrouwelijk\TBGRI\de Raad\Rekenkamer\02. Werkdocumenten\01. Algemeen\05. Praktische zaken\Logo rekenkamer Tilburg_RGB.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925705" y="118716"/>
            <a:ext cx="3145536" cy="3579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035311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225795" y="431016"/>
            <a:ext cx="10181111" cy="1143000"/>
          </a:xfrm>
        </p:spPr>
        <p:txBody>
          <a:bodyPr>
            <a:noAutofit/>
          </a:bodyPr>
          <a:lstStyle/>
          <a:p>
            <a:pPr algn="l"/>
            <a:r>
              <a:rPr lang="nl-NL" sz="4000" b="1" dirty="0">
                <a:solidFill>
                  <a:schemeClr val="tx2">
                    <a:lumMod val="50000"/>
                  </a:schemeClr>
                </a:solidFill>
              </a:rPr>
              <a:t>Wat viel ons op?    </a:t>
            </a:r>
          </a:p>
        </p:txBody>
      </p:sp>
      <p:pic>
        <p:nvPicPr>
          <p:cNvPr id="6" name="Picture 4" descr="G:\Vertrouwelijk\TBGRI\de Raad\Rekenkamer\02. Werkdocumenten\01. Algemeen\05. Praktische zaken\Logo rekenkamer Tilburg_RGB.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925706" y="118716"/>
            <a:ext cx="3145536" cy="357956"/>
          </a:xfrm>
          <a:prstGeom prst="rect">
            <a:avLst/>
          </a:prstGeom>
          <a:noFill/>
          <a:extLst>
            <a:ext uri="{909E8E84-426E-40DD-AFC4-6F175D3DCCD1}">
              <a14:hiddenFill xmlns:a14="http://schemas.microsoft.com/office/drawing/2010/main">
                <a:solidFill>
                  <a:srgbClr val="FFFFFF"/>
                </a:solidFill>
              </a14:hiddenFill>
            </a:ext>
          </a:extLst>
        </p:spPr>
      </p:pic>
      <p:sp>
        <p:nvSpPr>
          <p:cNvPr id="5" name="Tijdelijke aanduiding voor dianummer 4">
            <a:extLst>
              <a:ext uri="{FF2B5EF4-FFF2-40B4-BE49-F238E27FC236}">
                <a16:creationId xmlns:a16="http://schemas.microsoft.com/office/drawing/2014/main" id="{B022ED4F-4487-41C5-8487-9B4A4761DC86}"/>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A890BD7-74BE-4563-9411-25068FD6B2D1}" type="slidenum">
              <a:rPr kumimoji="0" lang="nl-NL"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nl-NL"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3" name="Tekstvak 2">
            <a:extLst>
              <a:ext uri="{FF2B5EF4-FFF2-40B4-BE49-F238E27FC236}">
                <a16:creationId xmlns:a16="http://schemas.microsoft.com/office/drawing/2014/main" id="{08A9C6A7-EA24-4AC9-BAB4-D8F7FA95A0A7}"/>
              </a:ext>
            </a:extLst>
          </p:cNvPr>
          <p:cNvSpPr txBox="1"/>
          <p:nvPr/>
        </p:nvSpPr>
        <p:spPr>
          <a:xfrm>
            <a:off x="1142669" y="2222214"/>
            <a:ext cx="10439731" cy="4093428"/>
          </a:xfrm>
          <a:prstGeom prst="rect">
            <a:avLst/>
          </a:prstGeom>
          <a:noFill/>
        </p:spPr>
        <p:txBody>
          <a:bodyPr wrap="square" rtlCol="0">
            <a:spAutoFit/>
          </a:bodyPr>
          <a:lstStyle/>
          <a:p>
            <a:pPr marL="457200" indent="-457200">
              <a:buAutoNum type="arabicPeriod"/>
            </a:pPr>
            <a:r>
              <a:rPr lang="nl-NL" sz="2000" dirty="0">
                <a:effectLst/>
                <a:latin typeface="+mj-lt"/>
                <a:ea typeface="Calibri" panose="020F0502020204030204" pitchFamily="34" charset="0"/>
              </a:rPr>
              <a:t>Bestaanszekerheid is een complex onderwerp</a:t>
            </a:r>
          </a:p>
          <a:p>
            <a:pPr marL="457200" indent="-457200">
              <a:buAutoNum type="arabicPeriod"/>
            </a:pPr>
            <a:endParaRPr lang="nl-NL" sz="2000" dirty="0">
              <a:latin typeface="+mj-lt"/>
              <a:ea typeface="Calibri" panose="020F0502020204030204" pitchFamily="34" charset="0"/>
            </a:endParaRPr>
          </a:p>
          <a:p>
            <a:pPr marL="457200" indent="-457200">
              <a:buFontTx/>
              <a:buAutoNum type="arabicPeriod"/>
            </a:pPr>
            <a:r>
              <a:rPr lang="nl-NL" sz="2000" dirty="0">
                <a:effectLst/>
                <a:latin typeface="+mj-lt"/>
                <a:ea typeface="Calibri" panose="020F0502020204030204" pitchFamily="34" charset="0"/>
                <a:cs typeface="Calibri" panose="020F0502020204030204" pitchFamily="34" charset="0"/>
              </a:rPr>
              <a:t>Beleid is nog onvoldoende ingericht op verschillende behoeften</a:t>
            </a:r>
            <a:endParaRPr lang="nl-NL" sz="2000" dirty="0">
              <a:effectLst/>
              <a:latin typeface="+mj-lt"/>
              <a:ea typeface="Calibri" panose="020F0502020204030204" pitchFamily="34" charset="0"/>
              <a:cs typeface="Arial" panose="020B0604020202020204" pitchFamily="34" charset="0"/>
            </a:endParaRPr>
          </a:p>
          <a:p>
            <a:pPr marL="457200" indent="-457200">
              <a:buAutoNum type="arabicPeriod"/>
            </a:pPr>
            <a:endParaRPr lang="nl-NL" sz="2000" dirty="0">
              <a:latin typeface="+mj-lt"/>
              <a:ea typeface="Calibri" panose="020F0502020204030204" pitchFamily="34" charset="0"/>
            </a:endParaRPr>
          </a:p>
          <a:p>
            <a:pPr marL="457200" indent="-457200">
              <a:buFontTx/>
              <a:buAutoNum type="arabicPeriod"/>
            </a:pPr>
            <a:r>
              <a:rPr lang="nl-NL" sz="2000" dirty="0">
                <a:effectLst/>
                <a:latin typeface="+mj-lt"/>
                <a:ea typeface="MS Mincho" panose="02020609040205080304" pitchFamily="49" charset="-128"/>
                <a:cs typeface="Times New Roman" panose="02020603050405020304" pitchFamily="18" charset="0"/>
              </a:rPr>
              <a:t>Vaker generiek dan maatwerk</a:t>
            </a:r>
          </a:p>
          <a:p>
            <a:pPr marL="457200" indent="-457200">
              <a:buAutoNum type="arabicPeriod"/>
            </a:pPr>
            <a:endParaRPr lang="nl-NL" sz="2000" dirty="0">
              <a:effectLst/>
              <a:latin typeface="+mj-lt"/>
              <a:ea typeface="Calibri" panose="020F0502020204030204" pitchFamily="34" charset="0"/>
            </a:endParaRPr>
          </a:p>
          <a:p>
            <a:pPr marL="457200" indent="-457200">
              <a:buFontTx/>
              <a:buAutoNum type="arabicPeriod"/>
            </a:pPr>
            <a:r>
              <a:rPr lang="nl-NL" sz="2000" dirty="0">
                <a:effectLst/>
                <a:latin typeface="+mj-lt"/>
                <a:ea typeface="MS Mincho" panose="02020609040205080304" pitchFamily="49" charset="-128"/>
                <a:cs typeface="Times New Roman" panose="02020603050405020304" pitchFamily="18" charset="0"/>
              </a:rPr>
              <a:t>Een </a:t>
            </a:r>
            <a:r>
              <a:rPr lang="nl-NL" sz="2000" dirty="0" err="1">
                <a:effectLst/>
                <a:latin typeface="+mj-lt"/>
                <a:ea typeface="MS Mincho" panose="02020609040205080304" pitchFamily="49" charset="-128"/>
                <a:cs typeface="Times New Roman" panose="02020603050405020304" pitchFamily="18" charset="0"/>
              </a:rPr>
              <a:t>outreachende</a:t>
            </a:r>
            <a:r>
              <a:rPr lang="nl-NL" sz="2000" dirty="0">
                <a:effectLst/>
                <a:latin typeface="+mj-lt"/>
                <a:ea typeface="MS Mincho" panose="02020609040205080304" pitchFamily="49" charset="-128"/>
                <a:cs typeface="Times New Roman" panose="02020603050405020304" pitchFamily="18" charset="0"/>
              </a:rPr>
              <a:t> en mensgerichte aanpak in de uitvoering werkt</a:t>
            </a:r>
          </a:p>
          <a:p>
            <a:pPr marL="457200" indent="-457200">
              <a:buFontTx/>
              <a:buAutoNum type="arabicPeriod"/>
            </a:pPr>
            <a:endParaRPr lang="nl-NL" sz="2000" dirty="0">
              <a:latin typeface="+mj-lt"/>
              <a:ea typeface="MS Mincho" panose="02020609040205080304" pitchFamily="49" charset="-128"/>
              <a:cs typeface="Times New Roman" panose="02020603050405020304" pitchFamily="18" charset="0"/>
            </a:endParaRPr>
          </a:p>
          <a:p>
            <a:pPr marL="457200" indent="-457200">
              <a:buFontTx/>
              <a:buAutoNum type="arabicPeriod"/>
            </a:pPr>
            <a:r>
              <a:rPr lang="nl-NL" sz="2000" dirty="0">
                <a:effectLst/>
                <a:latin typeface="+mj-lt"/>
                <a:ea typeface="MS Mincho" panose="02020609040205080304" pitchFamily="49" charset="-128"/>
                <a:cs typeface="Times New Roman" panose="02020603050405020304" pitchFamily="18" charset="0"/>
              </a:rPr>
              <a:t>Het vinden van nieuwe groepen inwoners is lastig</a:t>
            </a:r>
          </a:p>
          <a:p>
            <a:pPr marL="457200" indent="-457200">
              <a:buFontTx/>
              <a:buAutoNum type="arabicPeriod"/>
            </a:pPr>
            <a:endParaRPr lang="nl-NL" sz="2000" dirty="0">
              <a:effectLst/>
              <a:latin typeface="+mj-lt"/>
              <a:ea typeface="MS Mincho" panose="02020609040205080304" pitchFamily="49" charset="-128"/>
              <a:cs typeface="Times New Roman" panose="02020603050405020304" pitchFamily="18" charset="0"/>
            </a:endParaRPr>
          </a:p>
          <a:p>
            <a:pPr marL="457200" indent="-457200">
              <a:buAutoNum type="arabicPeriod"/>
            </a:pPr>
            <a:r>
              <a:rPr lang="nl-NL" sz="2000" dirty="0">
                <a:effectLst/>
                <a:latin typeface="+mj-lt"/>
                <a:ea typeface="Calibri" panose="020F0502020204030204" pitchFamily="34" charset="0"/>
              </a:rPr>
              <a:t> </a:t>
            </a:r>
            <a:r>
              <a:rPr lang="nl-NL" sz="2000" dirty="0">
                <a:latin typeface="+mj-lt"/>
                <a:ea typeface="Calibri" panose="020F0502020204030204" pitchFamily="34" charset="0"/>
              </a:rPr>
              <a:t>De raad wil eerder in gesprek met het college</a:t>
            </a:r>
          </a:p>
          <a:p>
            <a:pPr marL="457200" indent="-457200">
              <a:buAutoNum type="arabicPeriod"/>
            </a:pPr>
            <a:endParaRPr lang="nl-NL" sz="2000" dirty="0">
              <a:latin typeface="+mj-lt"/>
              <a:ea typeface="Calibri" panose="020F0502020204030204" pitchFamily="34" charset="0"/>
            </a:endParaRPr>
          </a:p>
          <a:p>
            <a:endParaRPr lang="nl-NL" sz="2000" dirty="0">
              <a:latin typeface="+mj-lt"/>
            </a:endParaRPr>
          </a:p>
        </p:txBody>
      </p:sp>
    </p:spTree>
    <p:extLst>
      <p:ext uri="{BB962C8B-B14F-4D97-AF65-F5344CB8AC3E}">
        <p14:creationId xmlns:p14="http://schemas.microsoft.com/office/powerpoint/2010/main" val="576420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54839" y="476672"/>
            <a:ext cx="8920742" cy="1143000"/>
          </a:xfrm>
        </p:spPr>
        <p:txBody>
          <a:bodyPr>
            <a:normAutofit/>
          </a:bodyPr>
          <a:lstStyle/>
          <a:p>
            <a:pPr algn="l"/>
            <a:r>
              <a:rPr lang="nl-NL" sz="4000" b="1" dirty="0">
                <a:solidFill>
                  <a:schemeClr val="tx2">
                    <a:lumMod val="50000"/>
                  </a:schemeClr>
                </a:solidFill>
              </a:rPr>
              <a:t>Wat bevelen we aan? </a:t>
            </a:r>
          </a:p>
        </p:txBody>
      </p:sp>
      <p:pic>
        <p:nvPicPr>
          <p:cNvPr id="6" name="Picture 4" descr="G:\Vertrouwelijk\TBGRI\de Raad\Rekenkamer\02. Werkdocumenten\01. Algemeen\05. Praktische zaken\Logo rekenkamer Tilburg_RGB.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925706" y="118716"/>
            <a:ext cx="3145536" cy="357956"/>
          </a:xfrm>
          <a:prstGeom prst="rect">
            <a:avLst/>
          </a:prstGeom>
          <a:noFill/>
          <a:extLst>
            <a:ext uri="{909E8E84-426E-40DD-AFC4-6F175D3DCCD1}">
              <a14:hiddenFill xmlns:a14="http://schemas.microsoft.com/office/drawing/2010/main">
                <a:solidFill>
                  <a:srgbClr val="FFFFFF"/>
                </a:solidFill>
              </a14:hiddenFill>
            </a:ext>
          </a:extLst>
        </p:spPr>
      </p:pic>
      <p:sp>
        <p:nvSpPr>
          <p:cNvPr id="8" name="Tijdelijke aanduiding voor inhoud 7">
            <a:extLst>
              <a:ext uri="{FF2B5EF4-FFF2-40B4-BE49-F238E27FC236}">
                <a16:creationId xmlns:a16="http://schemas.microsoft.com/office/drawing/2014/main" id="{BE76C101-D735-447B-A42A-F288C93C6157}"/>
              </a:ext>
            </a:extLst>
          </p:cNvPr>
          <p:cNvSpPr>
            <a:spLocks noGrp="1"/>
          </p:cNvSpPr>
          <p:nvPr>
            <p:ph idx="1"/>
          </p:nvPr>
        </p:nvSpPr>
        <p:spPr>
          <a:xfrm>
            <a:off x="1054838" y="1346662"/>
            <a:ext cx="10527562" cy="5009689"/>
          </a:xfrm>
        </p:spPr>
        <p:txBody>
          <a:bodyPr>
            <a:noAutofit/>
          </a:bodyPr>
          <a:lstStyle/>
          <a:p>
            <a:pPr marL="0" indent="0">
              <a:buNone/>
            </a:pPr>
            <a:endParaRPr lang="nl-NL" sz="2000" b="1"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pPr marL="0" indent="0">
              <a:buNone/>
            </a:pPr>
            <a:r>
              <a:rPr lang="nl-NL" sz="2000" dirty="0">
                <a:solidFill>
                  <a:srgbClr val="000000"/>
                </a:solidFill>
                <a:effectLst/>
                <a:latin typeface="Calibri" panose="020F0502020204030204" pitchFamily="34" charset="0"/>
                <a:ea typeface="PMingLiU" panose="02020500000000000000" pitchFamily="18" charset="-120"/>
                <a:cs typeface="Calibri Light" panose="020F0302020204030204" pitchFamily="34" charset="0"/>
              </a:rPr>
              <a:t>Waar zien we kansen?</a:t>
            </a:r>
          </a:p>
          <a:p>
            <a:pPr marL="0" indent="0">
              <a:buNone/>
            </a:pPr>
            <a:endParaRPr lang="nl-NL" sz="2000" dirty="0">
              <a:solidFill>
                <a:srgbClr val="000000"/>
              </a:solidFill>
              <a:effectLst/>
              <a:latin typeface="Calibri" panose="020F0502020204030204" pitchFamily="34" charset="0"/>
              <a:ea typeface="PMingLiU" panose="02020500000000000000" pitchFamily="18" charset="-120"/>
              <a:cs typeface="Calibri Light" panose="020F0302020204030204" pitchFamily="34" charset="0"/>
            </a:endParaRPr>
          </a:p>
          <a:p>
            <a:pPr marL="457200" indent="-457200">
              <a:buAutoNum type="arabicPeriod"/>
            </a:pPr>
            <a:r>
              <a:rPr lang="nl-NL" sz="2000" dirty="0">
                <a:solidFill>
                  <a:srgbClr val="000000"/>
                </a:solidFill>
                <a:effectLst/>
                <a:latin typeface="Calibri" panose="020F0502020204030204" pitchFamily="34" charset="0"/>
                <a:ea typeface="PMingLiU" panose="02020500000000000000" pitchFamily="18" charset="-120"/>
                <a:cs typeface="Calibri Light" panose="020F0302020204030204" pitchFamily="34" charset="0"/>
              </a:rPr>
              <a:t>Differentiatie in beleid</a:t>
            </a:r>
          </a:p>
          <a:p>
            <a:pPr marL="531813" indent="-531813">
              <a:buAutoNum type="arabicPeriod"/>
            </a:pPr>
            <a:endParaRPr lang="nl-NL" sz="2000" dirty="0">
              <a:latin typeface="Calibri" panose="020F0502020204030204" pitchFamily="34" charset="0"/>
              <a:ea typeface="Calibri" panose="020F0502020204030204" pitchFamily="34" charset="0"/>
            </a:endParaRPr>
          </a:p>
          <a:p>
            <a:pPr marL="531813" indent="-531813">
              <a:buAutoNum type="arabicPeriod"/>
            </a:pPr>
            <a:r>
              <a:rPr lang="nl-NL" sz="2000" dirty="0">
                <a:effectLst/>
                <a:latin typeface="Calibri" panose="020F0502020204030204" pitchFamily="34" charset="0"/>
                <a:ea typeface="Calibri" panose="020F0502020204030204" pitchFamily="34" charset="0"/>
              </a:rPr>
              <a:t>Beslisruimte voor de uitvoering</a:t>
            </a:r>
          </a:p>
          <a:p>
            <a:pPr marL="531813" indent="-531813">
              <a:buAutoNum type="arabicPeriod"/>
            </a:pPr>
            <a:endParaRPr lang="nl-NL" sz="2000" dirty="0">
              <a:latin typeface="Calibri" panose="020F0502020204030204" pitchFamily="34" charset="0"/>
              <a:ea typeface="Calibri" panose="020F0502020204030204" pitchFamily="34" charset="0"/>
            </a:endParaRPr>
          </a:p>
          <a:p>
            <a:pPr marL="531813" indent="-531813">
              <a:buAutoNum type="arabicPeriod"/>
            </a:pPr>
            <a:r>
              <a:rPr lang="nl-NL" sz="2000" dirty="0">
                <a:latin typeface="Calibri" panose="020F0502020204030204" pitchFamily="34" charset="0"/>
                <a:ea typeface="Calibri" panose="020F0502020204030204" pitchFamily="34" charset="0"/>
              </a:rPr>
              <a:t>Balans tussen generiek en maatwerk</a:t>
            </a:r>
          </a:p>
          <a:p>
            <a:pPr marL="531813" indent="-531813">
              <a:buAutoNum type="arabicPeriod"/>
            </a:pPr>
            <a:endParaRPr lang="nl-NL" sz="2000" dirty="0">
              <a:solidFill>
                <a:srgbClr val="000000"/>
              </a:solidFill>
              <a:latin typeface="Calibri" panose="020F0502020204030204" pitchFamily="34" charset="0"/>
              <a:ea typeface="PMingLiU" panose="02020500000000000000" pitchFamily="18" charset="-120"/>
              <a:cs typeface="Calibri Light" panose="020F0302020204030204" pitchFamily="34" charset="0"/>
            </a:endParaRPr>
          </a:p>
          <a:p>
            <a:pPr marL="531813" indent="-531813">
              <a:buAutoNum type="arabicPeriod"/>
            </a:pPr>
            <a:r>
              <a:rPr lang="nl-NL" sz="2000" dirty="0">
                <a:solidFill>
                  <a:srgbClr val="000000"/>
                </a:solidFill>
                <a:latin typeface="Calibri" panose="020F0502020204030204" pitchFamily="34" charset="0"/>
                <a:ea typeface="PMingLiU" panose="02020500000000000000" pitchFamily="18" charset="-120"/>
                <a:cs typeface="Calibri Light" panose="020F0302020204030204" pitchFamily="34" charset="0"/>
              </a:rPr>
              <a:t>Vanuit vertrouwen en de menselijke maat</a:t>
            </a:r>
          </a:p>
          <a:p>
            <a:pPr marL="531813" indent="-531813">
              <a:buAutoNum type="arabicPeriod"/>
            </a:pPr>
            <a:endParaRPr lang="nl-NL" sz="2000" dirty="0">
              <a:solidFill>
                <a:srgbClr val="000000"/>
              </a:solidFill>
              <a:latin typeface="Calibri" panose="020F0502020204030204" pitchFamily="34" charset="0"/>
              <a:ea typeface="PMingLiU" panose="02020500000000000000" pitchFamily="18" charset="-120"/>
              <a:cs typeface="Calibri Light" panose="020F0302020204030204" pitchFamily="34" charset="0"/>
            </a:endParaRPr>
          </a:p>
          <a:p>
            <a:pPr marL="531813" indent="-531813">
              <a:buAutoNum type="arabicPeriod"/>
            </a:pPr>
            <a:r>
              <a:rPr lang="nl-NL" sz="2000" dirty="0">
                <a:solidFill>
                  <a:srgbClr val="000000"/>
                </a:solidFill>
                <a:latin typeface="Calibri" panose="020F0502020204030204" pitchFamily="34" charset="0"/>
                <a:ea typeface="PMingLiU" panose="02020500000000000000" pitchFamily="18" charset="-120"/>
                <a:cs typeface="Calibri Light" panose="020F0302020204030204" pitchFamily="34" charset="0"/>
              </a:rPr>
              <a:t>Overzicht in de regelingen en voorzieningen: ‘bomen en </a:t>
            </a:r>
            <a:r>
              <a:rPr lang="nl-NL" sz="2000" dirty="0" err="1">
                <a:solidFill>
                  <a:srgbClr val="000000"/>
                </a:solidFill>
                <a:latin typeface="Calibri" panose="020F0502020204030204" pitchFamily="34" charset="0"/>
                <a:ea typeface="PMingLiU" panose="02020500000000000000" pitchFamily="18" charset="-120"/>
                <a:cs typeface="Calibri Light" panose="020F0302020204030204" pitchFamily="34" charset="0"/>
              </a:rPr>
              <a:t>bos’</a:t>
            </a:r>
            <a:endParaRPr lang="nl-NL" sz="2000" dirty="0">
              <a:solidFill>
                <a:srgbClr val="000000"/>
              </a:solidFill>
              <a:latin typeface="Calibri" panose="020F0502020204030204" pitchFamily="34" charset="0"/>
              <a:ea typeface="PMingLiU" panose="02020500000000000000" pitchFamily="18" charset="-120"/>
              <a:cs typeface="Calibri Light" panose="020F0302020204030204" pitchFamily="34" charset="0"/>
            </a:endParaRPr>
          </a:p>
          <a:p>
            <a:pPr marL="531813" indent="-531813">
              <a:buAutoNum type="arabicPeriod"/>
            </a:pPr>
            <a:endParaRPr lang="nl-NL" sz="2000" dirty="0">
              <a:solidFill>
                <a:srgbClr val="000000"/>
              </a:solidFill>
              <a:latin typeface="Calibri" panose="020F0502020204030204" pitchFamily="34" charset="0"/>
              <a:ea typeface="PMingLiU" panose="02020500000000000000" pitchFamily="18" charset="-120"/>
              <a:cs typeface="Calibri Light" panose="020F0302020204030204" pitchFamily="34" charset="0"/>
            </a:endParaRPr>
          </a:p>
          <a:p>
            <a:pPr marL="531813" indent="-531813">
              <a:buAutoNum type="arabicPeriod"/>
            </a:pPr>
            <a:r>
              <a:rPr lang="nl-NL" sz="2000" dirty="0">
                <a:solidFill>
                  <a:srgbClr val="000000"/>
                </a:solidFill>
                <a:latin typeface="Calibri" panose="020F0502020204030204" pitchFamily="34" charset="0"/>
                <a:ea typeface="PMingLiU" panose="02020500000000000000" pitchFamily="18" charset="-120"/>
                <a:cs typeface="Calibri Light" panose="020F0302020204030204" pitchFamily="34" charset="0"/>
              </a:rPr>
              <a:t>Werk maken van het vinden van nieuwe groepen</a:t>
            </a:r>
          </a:p>
          <a:p>
            <a:pPr marL="531813" indent="-531813">
              <a:buAutoNum type="arabicPeriod"/>
            </a:pPr>
            <a:endParaRPr lang="nl-NL" sz="2000" dirty="0">
              <a:latin typeface="Calibri" panose="020F0502020204030204" pitchFamily="34" charset="0"/>
              <a:ea typeface="Calibri" panose="020F0502020204030204" pitchFamily="34" charset="0"/>
            </a:endParaRPr>
          </a:p>
          <a:p>
            <a:pPr marL="0" indent="0">
              <a:buNone/>
            </a:pPr>
            <a:endParaRPr lang="nl-NL" sz="1800" b="1" dirty="0">
              <a:effectLst/>
              <a:latin typeface="Calibri" panose="020F0502020204030204" pitchFamily="34" charset="0"/>
              <a:ea typeface="Calibri" panose="020F0502020204030204" pitchFamily="34" charset="0"/>
            </a:endParaRPr>
          </a:p>
          <a:p>
            <a:pPr marL="531813" indent="-531813">
              <a:buNone/>
            </a:pPr>
            <a:endParaRPr lang="nl-NL" sz="1800" dirty="0">
              <a:effectLst/>
              <a:latin typeface="Calibri" panose="020F0502020204030204" pitchFamily="34" charset="0"/>
              <a:ea typeface="Calibri" panose="020F0502020204030204" pitchFamily="34" charset="0"/>
            </a:endParaRPr>
          </a:p>
          <a:p>
            <a:pPr marL="0" indent="0">
              <a:buNone/>
            </a:pPr>
            <a:endParaRPr lang="nl-NL" sz="1800" dirty="0">
              <a:effectLst/>
              <a:latin typeface="Calibri" panose="020F0502020204030204" pitchFamily="34" charset="0"/>
              <a:ea typeface="Calibri" panose="020F0502020204030204" pitchFamily="34" charset="0"/>
            </a:endParaRPr>
          </a:p>
          <a:p>
            <a:pPr marL="0" lvl="0" indent="0">
              <a:buNone/>
            </a:pPr>
            <a:endParaRPr lang="nl-NL" sz="1800" dirty="0"/>
          </a:p>
        </p:txBody>
      </p:sp>
      <p:sp>
        <p:nvSpPr>
          <p:cNvPr id="3" name="Tijdelijke aanduiding voor dianummer 2">
            <a:extLst>
              <a:ext uri="{FF2B5EF4-FFF2-40B4-BE49-F238E27FC236}">
                <a16:creationId xmlns:a16="http://schemas.microsoft.com/office/drawing/2014/main" id="{B1032980-84E9-4142-83CD-E5660FFBBEC7}"/>
              </a:ext>
            </a:extLst>
          </p:cNvPr>
          <p:cNvSpPr>
            <a:spLocks noGrp="1"/>
          </p:cNvSpPr>
          <p:nvPr>
            <p:ph type="sldNum" sz="quarter" idx="12"/>
          </p:nvPr>
        </p:nvSpPr>
        <p:spPr/>
        <p:txBody>
          <a:bodyPr/>
          <a:lstStyle/>
          <a:p>
            <a:fld id="{5A890BD7-74BE-4563-9411-25068FD6B2D1}" type="slidenum">
              <a:rPr lang="nl-NL" smtClean="0"/>
              <a:t>6</a:t>
            </a:fld>
            <a:endParaRPr lang="nl-NL"/>
          </a:p>
        </p:txBody>
      </p:sp>
    </p:spTree>
    <p:extLst>
      <p:ext uri="{BB962C8B-B14F-4D97-AF65-F5344CB8AC3E}">
        <p14:creationId xmlns:p14="http://schemas.microsoft.com/office/powerpoint/2010/main" val="39837326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FE0C687-09F8-4B51-9E47-49EE855F38BA}"/>
              </a:ext>
            </a:extLst>
          </p:cNvPr>
          <p:cNvSpPr>
            <a:spLocks noGrp="1"/>
          </p:cNvSpPr>
          <p:nvPr>
            <p:ph type="title"/>
          </p:nvPr>
        </p:nvSpPr>
        <p:spPr>
          <a:xfrm>
            <a:off x="723900" y="96838"/>
            <a:ext cx="11252200" cy="1143000"/>
          </a:xfrm>
        </p:spPr>
        <p:txBody>
          <a:bodyPr>
            <a:normAutofit fontScale="90000"/>
          </a:bodyPr>
          <a:lstStyle/>
          <a:p>
            <a:pPr algn="l"/>
            <a:r>
              <a:rPr lang="nl-NL" sz="4000" b="1" dirty="0">
                <a:solidFill>
                  <a:schemeClr val="tx2">
                    <a:lumMod val="50000"/>
                  </a:schemeClr>
                </a:solidFill>
              </a:rPr>
              <a:t>Welke suggesties van inwoners en partners in de stad?</a:t>
            </a:r>
          </a:p>
        </p:txBody>
      </p:sp>
      <p:sp>
        <p:nvSpPr>
          <p:cNvPr id="4" name="Tijdelijke aanduiding voor dianummer 3">
            <a:extLst>
              <a:ext uri="{FF2B5EF4-FFF2-40B4-BE49-F238E27FC236}">
                <a16:creationId xmlns:a16="http://schemas.microsoft.com/office/drawing/2014/main" id="{11218AE3-E4C1-43F4-82BE-DE3293053593}"/>
              </a:ext>
            </a:extLst>
          </p:cNvPr>
          <p:cNvSpPr>
            <a:spLocks noGrp="1"/>
          </p:cNvSpPr>
          <p:nvPr>
            <p:ph type="sldNum" sz="quarter" idx="12"/>
          </p:nvPr>
        </p:nvSpPr>
        <p:spPr/>
        <p:txBody>
          <a:bodyPr/>
          <a:lstStyle/>
          <a:p>
            <a:fld id="{5A890BD7-74BE-4563-9411-25068FD6B2D1}" type="slidenum">
              <a:rPr lang="nl-NL" smtClean="0"/>
              <a:t>7</a:t>
            </a:fld>
            <a:endParaRPr lang="nl-NL"/>
          </a:p>
        </p:txBody>
      </p:sp>
      <p:pic>
        <p:nvPicPr>
          <p:cNvPr id="3" name="Afbeelding 2">
            <a:extLst>
              <a:ext uri="{FF2B5EF4-FFF2-40B4-BE49-F238E27FC236}">
                <a16:creationId xmlns:a16="http://schemas.microsoft.com/office/drawing/2014/main" id="{67A0BD3A-7335-0073-F17D-2F8558985DCB}"/>
              </a:ext>
            </a:extLst>
          </p:cNvPr>
          <p:cNvPicPr>
            <a:picLocks noChangeAspect="1"/>
          </p:cNvPicPr>
          <p:nvPr/>
        </p:nvPicPr>
        <p:blipFill>
          <a:blip r:embed="rId3"/>
          <a:stretch>
            <a:fillRect/>
          </a:stretch>
        </p:blipFill>
        <p:spPr>
          <a:xfrm>
            <a:off x="965200" y="3002648"/>
            <a:ext cx="10528300" cy="1703235"/>
          </a:xfrm>
          <a:prstGeom prst="rect">
            <a:avLst/>
          </a:prstGeom>
        </p:spPr>
      </p:pic>
      <p:sp>
        <p:nvSpPr>
          <p:cNvPr id="10" name="Tekstvak 9">
            <a:extLst>
              <a:ext uri="{FF2B5EF4-FFF2-40B4-BE49-F238E27FC236}">
                <a16:creationId xmlns:a16="http://schemas.microsoft.com/office/drawing/2014/main" id="{6A499598-4ABE-96A6-A855-49C5E7C7EB68}"/>
              </a:ext>
            </a:extLst>
          </p:cNvPr>
          <p:cNvSpPr txBox="1"/>
          <p:nvPr/>
        </p:nvSpPr>
        <p:spPr>
          <a:xfrm>
            <a:off x="672662" y="2175602"/>
            <a:ext cx="3441700" cy="646331"/>
          </a:xfrm>
          <a:prstGeom prst="rect">
            <a:avLst/>
          </a:prstGeom>
          <a:noFill/>
        </p:spPr>
        <p:txBody>
          <a:bodyPr wrap="square">
            <a:spAutoFit/>
          </a:bodyPr>
          <a:lstStyle/>
          <a:p>
            <a:r>
              <a:rPr lang="nl-NL" b="1" dirty="0">
                <a:solidFill>
                  <a:schemeClr val="tx2"/>
                </a:solidFill>
              </a:rPr>
              <a:t>Eén loket</a:t>
            </a:r>
            <a:r>
              <a:rPr lang="nl-NL" dirty="0"/>
              <a:t>, </a:t>
            </a:r>
          </a:p>
          <a:p>
            <a:r>
              <a:rPr lang="nl-NL" dirty="0"/>
              <a:t>één formulier, eenmalige uitvraag</a:t>
            </a:r>
          </a:p>
        </p:txBody>
      </p:sp>
      <p:sp>
        <p:nvSpPr>
          <p:cNvPr id="18" name="Tekstvak 17">
            <a:extLst>
              <a:ext uri="{FF2B5EF4-FFF2-40B4-BE49-F238E27FC236}">
                <a16:creationId xmlns:a16="http://schemas.microsoft.com/office/drawing/2014/main" id="{94DAF2B2-C763-64E6-EED4-080680F952C6}"/>
              </a:ext>
            </a:extLst>
          </p:cNvPr>
          <p:cNvSpPr txBox="1"/>
          <p:nvPr/>
        </p:nvSpPr>
        <p:spPr>
          <a:xfrm>
            <a:off x="1066362" y="5100051"/>
            <a:ext cx="6096000" cy="369332"/>
          </a:xfrm>
          <a:prstGeom prst="rect">
            <a:avLst/>
          </a:prstGeom>
          <a:noFill/>
        </p:spPr>
        <p:txBody>
          <a:bodyPr wrap="square">
            <a:spAutoFit/>
          </a:bodyPr>
          <a:lstStyle/>
          <a:p>
            <a:pPr algn="ctr"/>
            <a:r>
              <a:rPr lang="nl-NL" dirty="0"/>
              <a:t>Maak het </a:t>
            </a:r>
            <a:r>
              <a:rPr lang="nl-NL" b="1" dirty="0">
                <a:solidFill>
                  <a:schemeClr val="tx2"/>
                </a:solidFill>
              </a:rPr>
              <a:t>niet zo ingewikkeld</a:t>
            </a:r>
          </a:p>
        </p:txBody>
      </p:sp>
      <p:sp>
        <p:nvSpPr>
          <p:cNvPr id="20" name="Tekstvak 19">
            <a:extLst>
              <a:ext uri="{FF2B5EF4-FFF2-40B4-BE49-F238E27FC236}">
                <a16:creationId xmlns:a16="http://schemas.microsoft.com/office/drawing/2014/main" id="{BE6B2455-65D7-E540-EC31-0280DC842429}"/>
              </a:ext>
            </a:extLst>
          </p:cNvPr>
          <p:cNvSpPr txBox="1"/>
          <p:nvPr/>
        </p:nvSpPr>
        <p:spPr>
          <a:xfrm>
            <a:off x="542925" y="5612242"/>
            <a:ext cx="6096000" cy="369332"/>
          </a:xfrm>
          <a:prstGeom prst="rect">
            <a:avLst/>
          </a:prstGeom>
          <a:noFill/>
        </p:spPr>
        <p:txBody>
          <a:bodyPr wrap="square">
            <a:spAutoFit/>
          </a:bodyPr>
          <a:lstStyle/>
          <a:p>
            <a:r>
              <a:rPr lang="nl-NL" dirty="0"/>
              <a:t>Aandacht voor de (vele) </a:t>
            </a:r>
            <a:r>
              <a:rPr lang="nl-NL" b="1" dirty="0">
                <a:solidFill>
                  <a:schemeClr val="tx2"/>
                </a:solidFill>
              </a:rPr>
              <a:t>digibeten</a:t>
            </a:r>
          </a:p>
        </p:txBody>
      </p:sp>
      <p:sp>
        <p:nvSpPr>
          <p:cNvPr id="22" name="Tekstvak 21">
            <a:extLst>
              <a:ext uri="{FF2B5EF4-FFF2-40B4-BE49-F238E27FC236}">
                <a16:creationId xmlns:a16="http://schemas.microsoft.com/office/drawing/2014/main" id="{15EDB262-96BB-F2FC-E318-ACA3CAE6D168}"/>
              </a:ext>
            </a:extLst>
          </p:cNvPr>
          <p:cNvSpPr txBox="1"/>
          <p:nvPr/>
        </p:nvSpPr>
        <p:spPr>
          <a:xfrm>
            <a:off x="8737600" y="2331819"/>
            <a:ext cx="3060700" cy="646331"/>
          </a:xfrm>
          <a:prstGeom prst="rect">
            <a:avLst/>
          </a:prstGeom>
          <a:noFill/>
        </p:spPr>
        <p:txBody>
          <a:bodyPr wrap="square">
            <a:spAutoFit/>
          </a:bodyPr>
          <a:lstStyle/>
          <a:p>
            <a:pPr algn="ctr"/>
            <a:r>
              <a:rPr lang="nl-NL" b="1" dirty="0">
                <a:solidFill>
                  <a:schemeClr val="tx2"/>
                </a:solidFill>
              </a:rPr>
              <a:t>Inwoner centraal</a:t>
            </a:r>
            <a:r>
              <a:rPr lang="nl-NL" dirty="0"/>
              <a:t> in plaats van het systeem</a:t>
            </a:r>
          </a:p>
        </p:txBody>
      </p:sp>
      <p:sp>
        <p:nvSpPr>
          <p:cNvPr id="24" name="Tekstvak 23">
            <a:extLst>
              <a:ext uri="{FF2B5EF4-FFF2-40B4-BE49-F238E27FC236}">
                <a16:creationId xmlns:a16="http://schemas.microsoft.com/office/drawing/2014/main" id="{1E3C5201-2A4F-6687-0F2E-C2BADFDDB4C3}"/>
              </a:ext>
            </a:extLst>
          </p:cNvPr>
          <p:cNvSpPr txBox="1"/>
          <p:nvPr/>
        </p:nvSpPr>
        <p:spPr>
          <a:xfrm>
            <a:off x="1066362" y="1151220"/>
            <a:ext cx="6096000" cy="369332"/>
          </a:xfrm>
          <a:prstGeom prst="rect">
            <a:avLst/>
          </a:prstGeom>
          <a:noFill/>
        </p:spPr>
        <p:txBody>
          <a:bodyPr wrap="square">
            <a:spAutoFit/>
          </a:bodyPr>
          <a:lstStyle/>
          <a:p>
            <a:r>
              <a:rPr lang="nl-NL" b="1" dirty="0">
                <a:solidFill>
                  <a:schemeClr val="tx2"/>
                </a:solidFill>
              </a:rPr>
              <a:t>Vindbaarheid regelingen en voorzieningen </a:t>
            </a:r>
            <a:r>
              <a:rPr lang="nl-NL" dirty="0"/>
              <a:t>vergroten</a:t>
            </a:r>
          </a:p>
        </p:txBody>
      </p:sp>
      <p:sp>
        <p:nvSpPr>
          <p:cNvPr id="26" name="Tekstvak 25">
            <a:extLst>
              <a:ext uri="{FF2B5EF4-FFF2-40B4-BE49-F238E27FC236}">
                <a16:creationId xmlns:a16="http://schemas.microsoft.com/office/drawing/2014/main" id="{E440EB68-7BD5-21E7-B7CE-E3B40A5E7332}"/>
              </a:ext>
            </a:extLst>
          </p:cNvPr>
          <p:cNvSpPr txBox="1"/>
          <p:nvPr/>
        </p:nvSpPr>
        <p:spPr>
          <a:xfrm>
            <a:off x="3783067" y="1888521"/>
            <a:ext cx="6096000" cy="369332"/>
          </a:xfrm>
          <a:prstGeom prst="rect">
            <a:avLst/>
          </a:prstGeom>
          <a:noFill/>
        </p:spPr>
        <p:txBody>
          <a:bodyPr wrap="square">
            <a:spAutoFit/>
          </a:bodyPr>
          <a:lstStyle/>
          <a:p>
            <a:r>
              <a:rPr lang="nl-NL" b="1" dirty="0">
                <a:solidFill>
                  <a:schemeClr val="tx2"/>
                </a:solidFill>
              </a:rPr>
              <a:t>Luisterend oor</a:t>
            </a:r>
            <a:r>
              <a:rPr lang="nl-NL" dirty="0"/>
              <a:t>, vanuit </a:t>
            </a:r>
            <a:r>
              <a:rPr lang="nl-NL" b="1" dirty="0">
                <a:solidFill>
                  <a:schemeClr val="tx2"/>
                </a:solidFill>
              </a:rPr>
              <a:t>vertrouwen</a:t>
            </a:r>
          </a:p>
        </p:txBody>
      </p:sp>
      <p:sp>
        <p:nvSpPr>
          <p:cNvPr id="28" name="Tekstvak 27">
            <a:extLst>
              <a:ext uri="{FF2B5EF4-FFF2-40B4-BE49-F238E27FC236}">
                <a16:creationId xmlns:a16="http://schemas.microsoft.com/office/drawing/2014/main" id="{31F3C254-519A-F5C3-B046-FA5D313F70A7}"/>
              </a:ext>
            </a:extLst>
          </p:cNvPr>
          <p:cNvSpPr txBox="1"/>
          <p:nvPr/>
        </p:nvSpPr>
        <p:spPr>
          <a:xfrm>
            <a:off x="3590925" y="6124433"/>
            <a:ext cx="6096000" cy="369332"/>
          </a:xfrm>
          <a:prstGeom prst="rect">
            <a:avLst/>
          </a:prstGeom>
          <a:noFill/>
        </p:spPr>
        <p:txBody>
          <a:bodyPr wrap="square">
            <a:spAutoFit/>
          </a:bodyPr>
          <a:lstStyle/>
          <a:p>
            <a:r>
              <a:rPr lang="nl-NL" b="1" dirty="0">
                <a:solidFill>
                  <a:schemeClr val="tx2"/>
                </a:solidFill>
              </a:rPr>
              <a:t>Vraaggericht </a:t>
            </a:r>
            <a:r>
              <a:rPr lang="nl-NL" dirty="0"/>
              <a:t>in plaats van aanbodgericht</a:t>
            </a:r>
          </a:p>
        </p:txBody>
      </p:sp>
      <p:sp>
        <p:nvSpPr>
          <p:cNvPr id="30" name="Tekstvak 29">
            <a:extLst>
              <a:ext uri="{FF2B5EF4-FFF2-40B4-BE49-F238E27FC236}">
                <a16:creationId xmlns:a16="http://schemas.microsoft.com/office/drawing/2014/main" id="{DACB76B9-0936-9B44-F646-B0799D88B4B3}"/>
              </a:ext>
            </a:extLst>
          </p:cNvPr>
          <p:cNvSpPr txBox="1"/>
          <p:nvPr/>
        </p:nvSpPr>
        <p:spPr>
          <a:xfrm>
            <a:off x="7753350" y="1639801"/>
            <a:ext cx="2819400" cy="369332"/>
          </a:xfrm>
          <a:prstGeom prst="rect">
            <a:avLst/>
          </a:prstGeom>
          <a:noFill/>
        </p:spPr>
        <p:txBody>
          <a:bodyPr wrap="square">
            <a:spAutoFit/>
          </a:bodyPr>
          <a:lstStyle/>
          <a:p>
            <a:r>
              <a:rPr lang="nl-NL" dirty="0"/>
              <a:t>Een </a:t>
            </a:r>
            <a:r>
              <a:rPr lang="nl-NL" b="1" dirty="0">
                <a:solidFill>
                  <a:schemeClr val="tx2"/>
                </a:solidFill>
              </a:rPr>
              <a:t>vaste contactpersoon</a:t>
            </a:r>
          </a:p>
        </p:txBody>
      </p:sp>
      <p:sp>
        <p:nvSpPr>
          <p:cNvPr id="32" name="Tekstvak 31">
            <a:extLst>
              <a:ext uri="{FF2B5EF4-FFF2-40B4-BE49-F238E27FC236}">
                <a16:creationId xmlns:a16="http://schemas.microsoft.com/office/drawing/2014/main" id="{976A4042-B771-C14B-E612-ED8B03B5FB58}"/>
              </a:ext>
            </a:extLst>
          </p:cNvPr>
          <p:cNvSpPr txBox="1"/>
          <p:nvPr/>
        </p:nvSpPr>
        <p:spPr>
          <a:xfrm>
            <a:off x="9288462" y="5801267"/>
            <a:ext cx="1346200" cy="646331"/>
          </a:xfrm>
          <a:prstGeom prst="rect">
            <a:avLst/>
          </a:prstGeom>
          <a:noFill/>
        </p:spPr>
        <p:txBody>
          <a:bodyPr wrap="square">
            <a:spAutoFit/>
          </a:bodyPr>
          <a:lstStyle/>
          <a:p>
            <a:r>
              <a:rPr lang="nl-NL" dirty="0"/>
              <a:t>Vergeet de </a:t>
            </a:r>
            <a:r>
              <a:rPr lang="nl-NL" b="1" dirty="0">
                <a:solidFill>
                  <a:schemeClr val="tx2"/>
                </a:solidFill>
              </a:rPr>
              <a:t>nazorg </a:t>
            </a:r>
            <a:r>
              <a:rPr lang="nl-NL" dirty="0"/>
              <a:t>niet</a:t>
            </a:r>
          </a:p>
        </p:txBody>
      </p:sp>
      <p:sp>
        <p:nvSpPr>
          <p:cNvPr id="34" name="Tekstvak 33">
            <a:extLst>
              <a:ext uri="{FF2B5EF4-FFF2-40B4-BE49-F238E27FC236}">
                <a16:creationId xmlns:a16="http://schemas.microsoft.com/office/drawing/2014/main" id="{236A4D3D-040C-6ADE-4162-2552D61DE5B3}"/>
              </a:ext>
            </a:extLst>
          </p:cNvPr>
          <p:cNvSpPr txBox="1"/>
          <p:nvPr/>
        </p:nvSpPr>
        <p:spPr>
          <a:xfrm>
            <a:off x="6638925" y="4806823"/>
            <a:ext cx="4197350" cy="646331"/>
          </a:xfrm>
          <a:prstGeom prst="rect">
            <a:avLst/>
          </a:prstGeom>
          <a:noFill/>
        </p:spPr>
        <p:txBody>
          <a:bodyPr wrap="square">
            <a:spAutoFit/>
          </a:bodyPr>
          <a:lstStyle/>
          <a:p>
            <a:r>
              <a:rPr lang="nl-NL" dirty="0"/>
              <a:t>Sommige inwoners komen niet uit zichzelf, </a:t>
            </a:r>
            <a:r>
              <a:rPr lang="nl-NL" b="1" dirty="0">
                <a:solidFill>
                  <a:schemeClr val="tx2"/>
                </a:solidFill>
              </a:rPr>
              <a:t>zoek hen actief op </a:t>
            </a:r>
            <a:r>
              <a:rPr lang="nl-NL" dirty="0"/>
              <a:t>(thuis of in de buurt)</a:t>
            </a:r>
          </a:p>
        </p:txBody>
      </p:sp>
    </p:spTree>
    <p:extLst>
      <p:ext uri="{BB962C8B-B14F-4D97-AF65-F5344CB8AC3E}">
        <p14:creationId xmlns:p14="http://schemas.microsoft.com/office/powerpoint/2010/main" val="20560489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219201" y="433431"/>
            <a:ext cx="9053264" cy="1143000"/>
          </a:xfrm>
        </p:spPr>
        <p:txBody>
          <a:bodyPr>
            <a:normAutofit/>
          </a:bodyPr>
          <a:lstStyle/>
          <a:p>
            <a:pPr algn="l"/>
            <a:r>
              <a:rPr lang="nl-NL" sz="4000" b="1" dirty="0">
                <a:solidFill>
                  <a:schemeClr val="tx2">
                    <a:lumMod val="50000"/>
                  </a:schemeClr>
                </a:solidFill>
              </a:rPr>
              <a:t>Tot slot </a:t>
            </a:r>
            <a:endParaRPr lang="nl-NL" sz="2700" dirty="0">
              <a:solidFill>
                <a:schemeClr val="tx2">
                  <a:lumMod val="50000"/>
                </a:schemeClr>
              </a:solidFill>
            </a:endParaRPr>
          </a:p>
        </p:txBody>
      </p:sp>
      <p:sp>
        <p:nvSpPr>
          <p:cNvPr id="3" name="Tijdelijke aanduiding voor inhoud 2"/>
          <p:cNvSpPr>
            <a:spLocks noGrp="1"/>
          </p:cNvSpPr>
          <p:nvPr>
            <p:ph idx="1"/>
          </p:nvPr>
        </p:nvSpPr>
        <p:spPr>
          <a:xfrm>
            <a:off x="1219200" y="2111019"/>
            <a:ext cx="9053264" cy="4525963"/>
          </a:xfrm>
        </p:spPr>
        <p:txBody>
          <a:bodyPr>
            <a:normAutofit/>
          </a:bodyPr>
          <a:lstStyle/>
          <a:p>
            <a:r>
              <a:rPr lang="nl-NL" sz="2000" dirty="0"/>
              <a:t>Besluitvorming gemeenteraad op 20 november</a:t>
            </a:r>
          </a:p>
          <a:p>
            <a:endParaRPr lang="nl-NL" sz="2000" dirty="0"/>
          </a:p>
          <a:p>
            <a:r>
              <a:rPr lang="nl-NL" sz="2000" dirty="0"/>
              <a:t>Vragen?</a:t>
            </a:r>
          </a:p>
          <a:p>
            <a:pPr marL="0" indent="0">
              <a:buNone/>
            </a:pPr>
            <a:endParaRPr lang="nl-NL" sz="2400" dirty="0"/>
          </a:p>
        </p:txBody>
      </p:sp>
      <p:sp>
        <p:nvSpPr>
          <p:cNvPr id="4" name="Tijdelijke aanduiding voor dianummer 3"/>
          <p:cNvSpPr>
            <a:spLocks noGrp="1"/>
          </p:cNvSpPr>
          <p:nvPr>
            <p:ph type="sldNum" sz="quarter" idx="12"/>
          </p:nvPr>
        </p:nvSpPr>
        <p:spPr/>
        <p:txBody>
          <a:bodyPr/>
          <a:lstStyle/>
          <a:p>
            <a:fld id="{5A890BD7-74BE-4563-9411-25068FD6B2D1}" type="slidenum">
              <a:rPr lang="nl-NL">
                <a:solidFill>
                  <a:prstClr val="black">
                    <a:tint val="75000"/>
                  </a:prstClr>
                </a:solidFill>
                <a:latin typeface="Calibri"/>
              </a:rPr>
              <a:pPr/>
              <a:t>8</a:t>
            </a:fld>
            <a:endParaRPr lang="nl-NL">
              <a:solidFill>
                <a:prstClr val="black">
                  <a:tint val="75000"/>
                </a:prstClr>
              </a:solidFill>
              <a:latin typeface="Calibri"/>
            </a:endParaRPr>
          </a:p>
        </p:txBody>
      </p:sp>
      <p:pic>
        <p:nvPicPr>
          <p:cNvPr id="6" name="Picture 4" descr="G:\Vertrouwelijk\TBGRI\de Raad\Rekenkamer\02. Werkdocumenten\01. Algemeen\05. Praktische zaken\Logo rekenkamer Tilburg_RGB.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925706" y="118716"/>
            <a:ext cx="3145536" cy="3579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1892281"/>
      </p:ext>
    </p:extLst>
  </p:cSld>
  <p:clrMapOvr>
    <a:masterClrMapping/>
  </p:clrMapOvr>
</p:sld>
</file>

<file path=ppt/theme/theme1.xml><?xml version="1.0" encoding="utf-8"?>
<a:theme xmlns:a="http://schemas.openxmlformats.org/drawingml/2006/main" name="1_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794E16D52772D4DA20A84025F4004EF" ma:contentTypeVersion="16" ma:contentTypeDescription="Een nieuw document maken." ma:contentTypeScope="" ma:versionID="25c6df935cb2bc61aca86c551d79e216">
  <xsd:schema xmlns:xsd="http://www.w3.org/2001/XMLSchema" xmlns:xs="http://www.w3.org/2001/XMLSchema" xmlns:p="http://schemas.microsoft.com/office/2006/metadata/properties" xmlns:ns2="a0cf0202-a5c5-484a-8f56-a5c31f00845a" xmlns:ns4="00c40911-f652-4ca7-858e-2019b27720ca" xmlns:ns5="07c08986-2795-4fad-a1df-0283a0d4de6d" targetNamespace="http://schemas.microsoft.com/office/2006/metadata/properties" ma:root="true" ma:fieldsID="2732ff15e8b0e9e5e4588ef557a8ce13" ns2:_="" ns4:_="" ns5:_="">
    <xsd:import namespace="a0cf0202-a5c5-484a-8f56-a5c31f00845a"/>
    <xsd:import namespace="00c40911-f652-4ca7-858e-2019b27720ca"/>
    <xsd:import namespace="07c08986-2795-4fad-a1df-0283a0d4de6d"/>
    <xsd:element name="properties">
      <xsd:complexType>
        <xsd:sequence>
          <xsd:element name="documentManagement">
            <xsd:complexType>
              <xsd:all>
                <xsd:element ref="ns2:d6a0f0c0c0124d58878f9601e6ca6271" minOccurs="0"/>
                <xsd:element ref="ns4:TaxCatchAll" minOccurs="0"/>
                <xsd:element ref="ns2:SharedWithUsers" minOccurs="0"/>
                <xsd:element ref="ns2:SharedWithDetails" minOccurs="0"/>
                <xsd:element ref="ns5:lcf76f155ced4ddcb4097134ff3c332f" minOccurs="0"/>
                <xsd:element ref="ns5:MediaServiceMetadata" minOccurs="0"/>
                <xsd:element ref="ns5:MediaServiceFastMetadata" minOccurs="0"/>
                <xsd:element ref="ns5:MediaServiceDateTaken" minOccurs="0"/>
                <xsd:element ref="ns5:MediaServiceObjectDetectorVersions" minOccurs="0"/>
                <xsd:element ref="ns5:MediaServiceGenerationTime" minOccurs="0"/>
                <xsd:element ref="ns5:MediaServiceEventHashCode" minOccurs="0"/>
                <xsd:element ref="ns5:MediaServiceOCR" minOccurs="0"/>
                <xsd:element ref="ns5:MediaLengthInSeconds" minOccurs="0"/>
                <xsd:element ref="ns5: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0cf0202-a5c5-484a-8f56-a5c31f00845a" elementFormDefault="qualified">
    <xsd:import namespace="http://schemas.microsoft.com/office/2006/documentManagement/types"/>
    <xsd:import namespace="http://schemas.microsoft.com/office/infopath/2007/PartnerControls"/>
    <xsd:element name="d6a0f0c0c0124d58878f9601e6ca6271" ma:index="8" ma:taxonomy="true" ma:internalName="d6a0f0c0c0124d58878f9601e6ca6271" ma:taxonomyFieldName="Afdelingnaam" ma:displayName="Afdelings Code" ma:default="4;#DIT|d14207bc-a8ea-442f-b42e-5f6285d118e9" ma:fieldId="{d6a0f0c0-c012-4d58-878f-9601e6ca6271}" ma:sspId="2da67cf7-fe4b-4a66-9a0d-a2326cc296fa" ma:termSetId="da2320e2-c0d2-4cdf-b90e-811ed6c51149" ma:anchorId="00000000-0000-0000-0000-000000000000" ma:open="false" ma:isKeyword="false">
      <xsd:complexType>
        <xsd:sequence>
          <xsd:element ref="pc:Terms" minOccurs="0" maxOccurs="1"/>
        </xsd:sequence>
      </xsd:complexType>
    </xsd:element>
    <xsd:element name="SharedWithUsers" ma:index="11"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0c40911-f652-4ca7-858e-2019b27720ca" elementFormDefault="qualified">
    <xsd:import namespace="http://schemas.microsoft.com/office/2006/documentManagement/types"/>
    <xsd:import namespace="http://schemas.microsoft.com/office/infopath/2007/PartnerControls"/>
    <xsd:element name="TaxCatchAll" ma:index="10" nillable="true" ma:displayName="Taxonomy Catch All Column" ma:hidden="true" ma:list="{413b8465-500a-42f9-8fa0-a93ef1809ceb}" ma:internalName="TaxCatchAll" ma:showField="CatchAllData" ma:web="00c40911-f652-4ca7-858e-2019b27720ca">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07c08986-2795-4fad-a1df-0283a0d4de6d" elementFormDefault="qualified">
    <xsd:import namespace="http://schemas.microsoft.com/office/2006/documentManagement/types"/>
    <xsd:import namespace="http://schemas.microsoft.com/office/infopath/2007/PartnerControls"/>
    <xsd:element name="lcf76f155ced4ddcb4097134ff3c332f" ma:index="14" nillable="true" ma:taxonomy="true" ma:internalName="lcf76f155ced4ddcb4097134ff3c332f" ma:taxonomyFieldName="MediaServiceImageTags" ma:displayName="Afbeeldingtags" ma:readOnly="false" ma:fieldId="{5cf76f15-5ced-4ddc-b409-7134ff3c332f}" ma:taxonomyMulti="true" ma:sspId="2da67cf7-fe4b-4a66-9a0d-a2326cc296fa" ma:termSetId="09814cd3-568e-fe90-9814-8d621ff8fb84" ma:anchorId="fba54fb3-c3e1-fe81-a776-ca4b69148c4d" ma:open="true" ma:isKeyword="false">
      <xsd:complexType>
        <xsd:sequence>
          <xsd:element ref="pc:Terms" minOccurs="0" maxOccurs="1"/>
        </xsd:sequence>
      </xsd:complexType>
    </xsd:element>
    <xsd:element name="MediaServiceMetadata" ma:index="15" nillable="true" ma:displayName="MediaServiceMetadata" ma:hidden="true" ma:internalName="MediaServiceMetadata" ma:readOnly="true">
      <xsd:simpleType>
        <xsd:restriction base="dms:Note"/>
      </xsd:simpleType>
    </xsd:element>
    <xsd:element name="MediaServiceFastMetadata" ma:index="16" nillable="true" ma:displayName="MediaServiceFastMetadata" ma:hidden="true" ma:internalName="MediaServiceFastMetadata" ma:readOnly="true">
      <xsd:simpleType>
        <xsd:restriction base="dms:Note"/>
      </xsd:simpleType>
    </xsd:element>
    <xsd:element name="MediaServiceDateTaken" ma:index="17" nillable="true" ma:displayName="MediaServiceDateTaken" ma:hidden="true" ma:indexed="true" ma:internalName="MediaServiceDateTaken" ma:readOnly="true">
      <xsd:simpleType>
        <xsd:restriction base="dms:Text"/>
      </xsd:simpleType>
    </xsd:element>
    <xsd:element name="MediaServiceObjectDetectorVersions" ma:index="18" nillable="true" ma:displayName="MediaServiceObjectDetectorVersions" ma:hidden="true" ma:indexed="true" ma:internalName="MediaServiceObjectDetectorVersions" ma:readOnly="true">
      <xsd:simpleType>
        <xsd:restriction base="dms:Text"/>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OCR" ma:index="21" nillable="true" ma:displayName="Extracted Text" ma:internalName="MediaServiceOCR" ma:readOnly="true">
      <xsd:simpleType>
        <xsd:restriction base="dms:Note">
          <xsd:maxLength value="255"/>
        </xsd:restriction>
      </xsd:simpleType>
    </xsd:element>
    <xsd:element name="MediaLengthInSeconds" ma:index="22" nillable="true" ma:displayName="MediaLengthInSeconds" ma:hidden="true" ma:internalName="MediaLengthInSeconds" ma:readOnly="true">
      <xsd:simpleType>
        <xsd:restriction base="dms:Unknown"/>
      </xsd:simpleType>
    </xsd:element>
    <xsd:element name="MediaServiceLocation" ma:index="23" nillable="true" ma:displayName="Location" ma:indexed="true"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B139153-1AFC-4E8C-A7CD-3C5FCC76809F}"/>
</file>

<file path=customXml/itemProps2.xml><?xml version="1.0" encoding="utf-8"?>
<ds:datastoreItem xmlns:ds="http://schemas.openxmlformats.org/officeDocument/2006/customXml" ds:itemID="{DEF7EA8B-1ED3-4D54-AE0B-E4C2B1315DE6}"/>
</file>

<file path=docMetadata/LabelInfo.xml><?xml version="1.0" encoding="utf-8"?>
<clbl:labelList xmlns:clbl="http://schemas.microsoft.com/office/2020/mipLabelMetadata">
  <clbl:label id="{0ce80e9c-661b-453a-b52e-c00e4f65cc34}" enabled="1" method="Standard" siteId="{bbc3bd55-2812-4652-96ae-ce7932a2e8b5}" contentBits="0" removed="0"/>
</clbl:labelList>
</file>

<file path=docProps/app.xml><?xml version="1.0" encoding="utf-8"?>
<Properties xmlns="http://schemas.openxmlformats.org/officeDocument/2006/extended-properties" xmlns:vt="http://schemas.openxmlformats.org/officeDocument/2006/docPropsVTypes">
  <TotalTime>5674</TotalTime>
  <Words>1196</Words>
  <Application>Microsoft Office PowerPoint</Application>
  <PresentationFormat>Breedbeeld</PresentationFormat>
  <Paragraphs>146</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Times New Roman</vt:lpstr>
      <vt:lpstr>1_Kantoorthema</vt:lpstr>
      <vt:lpstr>PowerPoint-presentatie</vt:lpstr>
      <vt:lpstr> Agenda</vt:lpstr>
      <vt:lpstr>Wat hebben we onderzocht?  </vt:lpstr>
      <vt:lpstr>Hoe pakten we het aan?</vt:lpstr>
      <vt:lpstr>Wat viel ons op?    </vt:lpstr>
      <vt:lpstr>Wat bevelen we aan? </vt:lpstr>
      <vt:lpstr>Welke suggesties van inwoners en partners in de stad?</vt:lpstr>
      <vt:lpstr>Tot slot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Gestel - Mulders, Deborah van</dc:creator>
  <cp:lastModifiedBy>Gestel-Mulders, Deborah van</cp:lastModifiedBy>
  <cp:revision>356</cp:revision>
  <cp:lastPrinted>2022-11-21T10:52:26Z</cp:lastPrinted>
  <dcterms:created xsi:type="dcterms:W3CDTF">2020-09-07T08:54:37Z</dcterms:created>
  <dcterms:modified xsi:type="dcterms:W3CDTF">2023-10-19T12:44:08Z</dcterms:modified>
</cp:coreProperties>
</file>