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7" r:id="rId2"/>
    <p:sldId id="292" r:id="rId3"/>
    <p:sldId id="300" r:id="rId4"/>
    <p:sldId id="301" r:id="rId5"/>
    <p:sldId id="302" r:id="rId6"/>
    <p:sldId id="303" r:id="rId7"/>
    <p:sldId id="305" r:id="rId8"/>
    <p:sldId id="293" r:id="rId9"/>
    <p:sldId id="296" r:id="rId10"/>
    <p:sldId id="29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6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5ABB-1512-4625-A6CF-24B122B2B06C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23971-D17D-436E-B48F-B773B757E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81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49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03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72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0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2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02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0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0F3A-29A2-4D1C-8B56-FE3D830147E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9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80F6-7725-49EE-A2CA-0184AFABF1C4}" type="datetime1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4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CBE4-1D34-4AF5-B436-12BB71B7D748}" type="datetime1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6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16C1-6A6D-4EC1-8A18-3F33B6996807}" type="datetime1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46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4B64-74F2-42B4-AB8B-9139A9E9AB2C}" type="datetime1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9F0-8AD1-4306-BE6D-DE01E3299E22}" type="datetime1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40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80D0-1790-4994-8CD4-A97660EA5D77}" type="datetime1">
              <a:rPr lang="nl-NL" smtClean="0"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4306-2282-44E1-97E1-CFAA65CEDF0E}" type="datetime1">
              <a:rPr lang="nl-NL" smtClean="0"/>
              <a:t>30-11-2020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2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43FF-8CF3-4A7B-B90C-935B57C25659}" type="datetime1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71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215-4C17-4FE6-BE4A-F60B3ECA3F98}" type="datetime1">
              <a:rPr lang="nl-NL" smtClean="0"/>
              <a:t>30-11-2020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4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7848-9372-449F-83BB-B48E5030E25F}" type="datetime1">
              <a:rPr lang="nl-NL" smtClean="0"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0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2CB1-FB34-4453-8CB1-F4C477A7F5ED}" type="datetime1">
              <a:rPr lang="nl-NL" smtClean="0"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15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BFE0-B8A5-4594-A76F-A40937FBC338}" type="datetime1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0BD7-74BE-4563-9411-25068FD6B2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75520" y="738658"/>
            <a:ext cx="86409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2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nl-NL" sz="3600" b="1" dirty="0">
                <a:solidFill>
                  <a:schemeClr val="tx2"/>
                </a:solidFill>
                <a:latin typeface="Calibri"/>
              </a:rPr>
              <a:t>Onder dak komen</a:t>
            </a: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endParaRPr lang="nl-NL" sz="3600" b="1" i="1" dirty="0">
              <a:latin typeface="Calibri"/>
            </a:endParaRPr>
          </a:p>
          <a:p>
            <a:pPr algn="ctr"/>
            <a:r>
              <a:rPr lang="nl-NL" sz="1600" b="1" i="1" dirty="0">
                <a:solidFill>
                  <a:schemeClr val="tx2"/>
                </a:solidFill>
                <a:latin typeface="Calibri"/>
              </a:rPr>
              <a:t>Een onderzoek naar vraag en aanbod van sociale huurwoningen </a:t>
            </a:r>
          </a:p>
          <a:p>
            <a:pPr algn="ctr"/>
            <a:r>
              <a:rPr lang="nl-NL" sz="1600" b="1" i="1" dirty="0">
                <a:solidFill>
                  <a:schemeClr val="tx2"/>
                </a:solidFill>
                <a:latin typeface="Calibri"/>
              </a:rPr>
              <a:t>in de gemeente Tilburg in relatie tot de beleving van inwoners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0" y="631924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tx2"/>
                </a:solidFill>
                <a:latin typeface="Calibri"/>
              </a:rPr>
              <a:t>30 november 2020</a:t>
            </a:r>
          </a:p>
        </p:txBody>
      </p:sp>
      <p:pic>
        <p:nvPicPr>
          <p:cNvPr id="1028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24" y="124448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B638D2-8A38-4B2A-B520-1710A0DEEC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1750187"/>
            <a:ext cx="5305425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16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839" y="476672"/>
            <a:ext cx="8920742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Aanbevelingen (3) 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E76C101-D735-447B-A42A-F288C93C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7302"/>
            <a:ext cx="10972800" cy="4525963"/>
          </a:xfrm>
        </p:spPr>
        <p:txBody>
          <a:bodyPr/>
          <a:lstStyle/>
          <a:p>
            <a:pPr marL="0" indent="450850">
              <a:buNone/>
            </a:pPr>
            <a:r>
              <a:rPr lang="nl-NL" sz="2400" b="1" dirty="0"/>
              <a:t>Communicatie richting inwoners en raad </a:t>
            </a:r>
          </a:p>
          <a:p>
            <a:pPr marL="0" indent="450850">
              <a:buNone/>
            </a:pPr>
            <a:endParaRPr lang="nl-NL" sz="2400" b="1" dirty="0"/>
          </a:p>
          <a:p>
            <a:pPr marL="985838" lvl="1" indent="-528638">
              <a:buNone/>
            </a:pPr>
            <a:r>
              <a:rPr lang="nl-NL" sz="2400" dirty="0"/>
              <a:t>9. 	Communiceer met regelmaat aan de raad, lokale pers en inwoners over actuele stand van zaken van de vraag naar en aanbod van sociale woningbouw (feiten/cijfers)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C078050-A37B-4685-B572-B03421CC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55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326835-8B8E-4372-B592-EF82373A34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8" y="278448"/>
            <a:ext cx="10124584" cy="644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093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670" y="530766"/>
            <a:ext cx="10181111" cy="1143000"/>
          </a:xfrm>
        </p:spPr>
        <p:txBody>
          <a:bodyPr>
            <a:no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Conclusies: vraag naar sociale huurwoningen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2ED4F-4487-41C5-8487-9B4A4761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3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9026B1-7C54-4FA6-937C-149DD5A0C7E9}"/>
              </a:ext>
            </a:extLst>
          </p:cNvPr>
          <p:cNvSpPr txBox="1"/>
          <p:nvPr/>
        </p:nvSpPr>
        <p:spPr>
          <a:xfrm>
            <a:off x="6829201" y="1898760"/>
            <a:ext cx="44945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Niet één cijfer: actieve zoektijd, reactiegraad, slaagkans zijn kengetallen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Inschrijftijd niet belangrijkste kengetal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Nieuwbouw achter bij behoefte, echter geen sterke toename vraagdruk; slaagkans afgenomen, actieve zoektijd 2015-2019 ongeveer gelijk gebleven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Voor spoedzoekers niet altijd direct een woning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Leefbaarheid in wijken met goedkoopste huurwoningen onder druk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A40FF2-3EE7-465E-BE5F-D8165A379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57" y="1898760"/>
            <a:ext cx="5141419" cy="39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5164" y="683489"/>
            <a:ext cx="10626153" cy="768608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Conclusies: aanbod van sociale huurwoningen (1)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2ED4F-4487-41C5-8487-9B4A4761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9026B1-7C54-4FA6-937C-149DD5A0C7E9}"/>
              </a:ext>
            </a:extLst>
          </p:cNvPr>
          <p:cNvSpPr txBox="1"/>
          <p:nvPr/>
        </p:nvSpPr>
        <p:spPr>
          <a:xfrm>
            <a:off x="1028534" y="5296213"/>
            <a:ext cx="103794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Woonvisie 2015-2020: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Uitbreiding 1.640 sociale huurwoningen tot aan de liberalisatiegrens tot totaal minimaal 30.790 woningen, niet met zekerheid te zeggen of ambitie is gehaald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4BD383-F198-4EAA-BCFB-F15577FFB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67" y="1941319"/>
            <a:ext cx="6052144" cy="31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2524" y="475349"/>
            <a:ext cx="10781475" cy="1143000"/>
          </a:xfrm>
        </p:spPr>
        <p:txBody>
          <a:bodyPr>
            <a:no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Conclusies: aanbod van sociale huurwoningen (2)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2ED4F-4487-41C5-8487-9B4A4761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5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9026B1-7C54-4FA6-937C-149DD5A0C7E9}"/>
              </a:ext>
            </a:extLst>
          </p:cNvPr>
          <p:cNvSpPr txBox="1"/>
          <p:nvPr/>
        </p:nvSpPr>
        <p:spPr>
          <a:xfrm>
            <a:off x="5948219" y="1940636"/>
            <a:ext cx="53478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Convenant Wonen 2015-2020: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Basis voor prestatieafspraken tussen gemeente en de drie Tilburgse woningcorporaties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Refereert niet meer aan doelstellingen Woonvisie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Doelstellingen; 800 extra sociale nieuwbouw huurwoningen + 800 sociale huurwoningen tot 2</a:t>
            </a:r>
            <a:r>
              <a:rPr lang="nl-NL" sz="2000" baseline="30000" dirty="0"/>
              <a:t>e </a:t>
            </a:r>
            <a:r>
              <a:rPr lang="nl-NL" sz="2000" dirty="0"/>
              <a:t>aftoppingsgrens in prijs verlagen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369 nieuwbouwwoningen gerealiseerd t/m 2020, verwachting in 2021 354 extra woningen </a:t>
            </a:r>
            <a:endParaRPr lang="nl-NL" sz="20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Groei van 1.250 woningen tussen kwaliteitskortingsgrens en 2</a:t>
            </a:r>
            <a:r>
              <a:rPr lang="nl-NL" sz="2000" baseline="30000" dirty="0"/>
              <a:t>e </a:t>
            </a:r>
            <a:r>
              <a:rPr lang="nl-NL" sz="2000" dirty="0"/>
              <a:t>aftoppingsgrens, totale uitbreiding: 827 sociale huurwoningen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03A914-8E73-4726-824A-3B7850BF0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46" y="1531015"/>
            <a:ext cx="3288146" cy="49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327" y="641603"/>
            <a:ext cx="11397674" cy="1143000"/>
          </a:xfrm>
        </p:spPr>
        <p:txBody>
          <a:bodyPr>
            <a:no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Conclusies: toekomstig aanbod van sociale huurwoningen 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2ED4F-4487-41C5-8487-9B4A4761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6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9026B1-7C54-4FA6-937C-149DD5A0C7E9}"/>
              </a:ext>
            </a:extLst>
          </p:cNvPr>
          <p:cNvSpPr txBox="1"/>
          <p:nvPr/>
        </p:nvSpPr>
        <p:spPr>
          <a:xfrm>
            <a:off x="1400747" y="4659727"/>
            <a:ext cx="9839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Tot 2025: behoefte van 880 woningen tot aan liberalisatiegrens, 290 woningen boven liberalisatiegrens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2025 – 2030: behoefte van 410 woningen tot aan liberalisatiegrens, 260 woningen boven liberalisatiegrens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Prognoses afhankelijk van bevolkingsgroei en koopkrachtontwikkeling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Woonagenda 2020-2025: minimaal 20% woningen is sociale huur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DB2CEB-0995-4E4A-83EC-5667262E6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360" y="2096660"/>
            <a:ext cx="5486240" cy="24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767" y="476672"/>
            <a:ext cx="8920742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Conclusies: Beleving inwoners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2ED4F-4487-41C5-8487-9B4A4761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7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9026B1-7C54-4FA6-937C-149DD5A0C7E9}"/>
              </a:ext>
            </a:extLst>
          </p:cNvPr>
          <p:cNvSpPr txBox="1"/>
          <p:nvPr/>
        </p:nvSpPr>
        <p:spPr>
          <a:xfrm>
            <a:off x="5858728" y="2103469"/>
            <a:ext cx="56241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nl-NL" sz="2000" dirty="0"/>
              <a:t>Enquête: 2.703 respondenten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70% heeft zich preventief ingeschreven bij </a:t>
            </a:r>
            <a:r>
              <a:rPr lang="nl-NL" sz="2000" dirty="0" err="1"/>
              <a:t>WiZ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46% beoordeelt de inschrijftijd als lang of zeer lang (echter, actieve zoektijd belangrijker kengetal)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74% vindt dat er meer betaalbare sociale huurwoningen nodig zijn, vooral voor lagere inkomensgroepen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Respondenten menen dat de leefbaarheidssituatie in wijken met een hoog aandeel sociale huur onder druk staat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E3FEDE-DAA0-4005-AA57-7BCB217E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655" y="1417874"/>
            <a:ext cx="3660999" cy="51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839" y="476672"/>
            <a:ext cx="8920742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Aanbevelingen (1) 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E76C101-D735-447B-A42A-F288C93C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6990"/>
            <a:ext cx="10972800" cy="4525963"/>
          </a:xfrm>
        </p:spPr>
        <p:txBody>
          <a:bodyPr/>
          <a:lstStyle/>
          <a:p>
            <a:pPr marL="0" indent="450850">
              <a:buNone/>
            </a:pPr>
            <a:r>
              <a:rPr lang="nl-NL" sz="2400" b="1" dirty="0"/>
              <a:t>Gemeentelijk beleid met duidelijke ambities en monitoring van resultaten</a:t>
            </a:r>
          </a:p>
          <a:p>
            <a:endParaRPr lang="nl-NL" sz="2400" b="1" dirty="0"/>
          </a:p>
          <a:p>
            <a:pPr marL="971550" lvl="1" indent="-514350">
              <a:buFont typeface="+mj-lt"/>
              <a:buAutoNum type="arabicPeriod"/>
            </a:pPr>
            <a:r>
              <a:rPr lang="nl-NL" sz="2400" dirty="0"/>
              <a:t>Leg opgave sociale huur, voor wie en wijze monitoring vast in woonbeleid, vertaald in Woonvisie en rapporteer over voortgang en resultaten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/>
              <a:t>Laat aantal benodigde sociale huurwoningen meebewegen met bevolkingsgroei/koopkrachtontwikkeling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/>
              <a:t>Analyseer doelgroepen sociale huur en onderzoek welke soort sociale huurwoningen te bouwen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/>
              <a:t>Leg ambitie % sociale huur vast in nieuwbouwplannen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400" dirty="0"/>
              <a:t>Streef betere spreiding sociale huur na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1032980-84E9-4142-83CD-E5660FFB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71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839" y="476672"/>
            <a:ext cx="8920742" cy="1143000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chemeClr val="tx2">
                    <a:lumMod val="50000"/>
                  </a:schemeClr>
                </a:solidFill>
              </a:rPr>
              <a:t>Aanbevelingen (2) </a:t>
            </a:r>
          </a:p>
        </p:txBody>
      </p:sp>
      <p:pic>
        <p:nvPicPr>
          <p:cNvPr id="6" name="Picture 4" descr="G:\Vertrouwelijk\TBGRI\de Raad\Rekenkamer\02. Werkdocumenten\01. Algemeen\05. Praktische zaken\Logo rekenkamer Tilbur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06" y="118716"/>
            <a:ext cx="3145536" cy="3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E76C101-D735-447B-A42A-F288C93C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2354"/>
            <a:ext cx="10972800" cy="4525963"/>
          </a:xfrm>
        </p:spPr>
        <p:txBody>
          <a:bodyPr/>
          <a:lstStyle/>
          <a:p>
            <a:pPr marL="0" indent="450850">
              <a:buNone/>
            </a:pPr>
            <a:r>
              <a:rPr lang="nl-NL" sz="2400" b="1" dirty="0"/>
              <a:t>Diepgaande samenwerking met corporaties en huurdersorganisaties</a:t>
            </a:r>
          </a:p>
          <a:p>
            <a:pPr marL="0" indent="450850">
              <a:buNone/>
            </a:pPr>
            <a:endParaRPr lang="nl-NL" sz="2400" b="1" dirty="0"/>
          </a:p>
          <a:p>
            <a:pPr marL="985838" lvl="1" indent="-528638">
              <a:buNone/>
            </a:pPr>
            <a:r>
              <a:rPr lang="nl-NL" sz="2400" dirty="0"/>
              <a:t>6. 	Werk aan een overzichtelijke monitor om vraagdruk in sociale huur te volgen </a:t>
            </a:r>
          </a:p>
          <a:p>
            <a:pPr marL="985838" lvl="1" indent="-528638">
              <a:buNone/>
            </a:pPr>
            <a:r>
              <a:rPr lang="nl-NL" sz="2400" dirty="0"/>
              <a:t>7. 	Monitor ook huisvesting van spoedzoekers</a:t>
            </a:r>
          </a:p>
          <a:p>
            <a:pPr marL="985838" lvl="1" indent="-528638">
              <a:buNone/>
            </a:pPr>
            <a:r>
              <a:rPr lang="nl-NL" sz="2400" dirty="0"/>
              <a:t>8. 	Ga in gesprek met corporaties of huidige </a:t>
            </a:r>
            <a:r>
              <a:rPr lang="nl-NL" sz="2400" dirty="0" err="1"/>
              <a:t>woonruimteverdeelsysteem</a:t>
            </a:r>
            <a:r>
              <a:rPr lang="nl-NL" sz="2400" dirty="0"/>
              <a:t> voldoet, alternatief?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8C437E-20A5-4B7C-8B1E-95B8AA95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0BD7-74BE-4563-9411-25068FD6B2D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842446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494</Words>
  <Application>Microsoft Office PowerPoint</Application>
  <PresentationFormat>Breedbeeld</PresentationFormat>
  <Paragraphs>75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1_Kantoorthema</vt:lpstr>
      <vt:lpstr>PowerPoint-presentatie</vt:lpstr>
      <vt:lpstr>PowerPoint-presentatie</vt:lpstr>
      <vt:lpstr>Conclusies: vraag naar sociale huurwoningen</vt:lpstr>
      <vt:lpstr>Conclusies: aanbod van sociale huurwoningen (1)</vt:lpstr>
      <vt:lpstr>Conclusies: aanbod van sociale huurwoningen (2)</vt:lpstr>
      <vt:lpstr>Conclusies: toekomstig aanbod van sociale huurwoningen </vt:lpstr>
      <vt:lpstr>Conclusies: Beleving inwoners</vt:lpstr>
      <vt:lpstr>Aanbevelingen (1) </vt:lpstr>
      <vt:lpstr>Aanbevelingen (2) </vt:lpstr>
      <vt:lpstr>Aanbevelingen (3)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Gestel - Mulders, Deborah van</dc:creator>
  <cp:lastModifiedBy>Deborah van</cp:lastModifiedBy>
  <cp:revision>88</cp:revision>
  <dcterms:created xsi:type="dcterms:W3CDTF">2020-09-07T08:54:37Z</dcterms:created>
  <dcterms:modified xsi:type="dcterms:W3CDTF">2020-11-30T08:25:24Z</dcterms:modified>
</cp:coreProperties>
</file>